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Default Extension="avi" ContentType="video/x-msvideo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Default Extension="wav" ContentType="audio/x-wav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3" r:id="rId2"/>
  </p:sldMasterIdLst>
  <p:notesMasterIdLst>
    <p:notesMasterId r:id="rId26"/>
  </p:notesMasterIdLst>
  <p:sldIdLst>
    <p:sldId id="357" r:id="rId3"/>
    <p:sldId id="358" r:id="rId4"/>
    <p:sldId id="359" r:id="rId5"/>
    <p:sldId id="355" r:id="rId6"/>
    <p:sldId id="362" r:id="rId7"/>
    <p:sldId id="363" r:id="rId8"/>
    <p:sldId id="384" r:id="rId9"/>
    <p:sldId id="366" r:id="rId10"/>
    <p:sldId id="386" r:id="rId11"/>
    <p:sldId id="387" r:id="rId12"/>
    <p:sldId id="392" r:id="rId13"/>
    <p:sldId id="394" r:id="rId14"/>
    <p:sldId id="385" r:id="rId15"/>
    <p:sldId id="373" r:id="rId16"/>
    <p:sldId id="395" r:id="rId17"/>
    <p:sldId id="390" r:id="rId18"/>
    <p:sldId id="377" r:id="rId19"/>
    <p:sldId id="396" r:id="rId20"/>
    <p:sldId id="379" r:id="rId21"/>
    <p:sldId id="391" r:id="rId22"/>
    <p:sldId id="381" r:id="rId23"/>
    <p:sldId id="382" r:id="rId24"/>
    <p:sldId id="383" r:id="rId25"/>
  </p:sldIdLst>
  <p:sldSz cx="9144000" cy="5143500" type="screen16x9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DC120"/>
    <a:srgbClr val="A17127"/>
    <a:srgbClr val="9C1819"/>
    <a:srgbClr val="336699"/>
    <a:srgbClr val="003142"/>
    <a:srgbClr val="990000"/>
    <a:srgbClr val="DA5D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>
      <p:cViewPr varScale="1">
        <p:scale>
          <a:sx n="99" d="100"/>
          <a:sy n="99" d="100"/>
        </p:scale>
        <p:origin x="-96" y="-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BD4CC-8DE4-4E22-804F-E9F7822C6002}" type="datetimeFigureOut">
              <a:rPr lang="zh-CN" altLang="en-US" smtClean="0"/>
              <a:pPr/>
              <a:t>2018/1/18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5EEE5-4D01-4598-AB57-BD965093656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13218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47E39-25D2-4BBC-859F-938D12C429CA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34160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47E39-25D2-4BBC-859F-938D12C429C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2869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47E39-25D2-4BBC-859F-938D12C429CA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15433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47E39-25D2-4BBC-859F-938D12C429C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2387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47E39-25D2-4BBC-859F-938D12C429C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2869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47E39-25D2-4BBC-859F-938D12C429CA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15433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47E39-25D2-4BBC-859F-938D12C429C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2075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47E39-25D2-4BBC-859F-938D12C429C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2869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47E39-25D2-4BBC-859F-938D12C429CA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15433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47E39-25D2-4BBC-859F-938D12C429C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88883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47E39-25D2-4BBC-859F-938D12C429C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02190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5EEE5-4D01-4598-AB57-BD965093656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11457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47E39-25D2-4BBC-859F-938D12C429CA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15433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47E39-25D2-4BBC-859F-938D12C429CA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51870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47E39-25D2-4BBC-859F-938D12C429CA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15433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47E39-25D2-4BBC-859F-938D12C429CA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6953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47E39-25D2-4BBC-859F-938D12C429C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2869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47E39-25D2-4BBC-859F-938D12C429C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2869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47E39-25D2-4BBC-859F-938D12C429C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2869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5400" y="-6350"/>
            <a:ext cx="9169400" cy="5149850"/>
          </a:xfrm>
          <a:prstGeom prst="rect">
            <a:avLst/>
          </a:prstGeom>
        </p:spPr>
      </p:pic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769" y="1282871"/>
            <a:ext cx="835025" cy="6324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694" y="1265217"/>
            <a:ext cx="773112" cy="7228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1" y="121196"/>
            <a:ext cx="2373313" cy="18814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81" y="1905312"/>
            <a:ext cx="412750" cy="3132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944" y="1374297"/>
            <a:ext cx="315912" cy="300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PPECLOGO-eff-0-1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519" y="1986540"/>
            <a:ext cx="155575" cy="1177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PECLOGO-eff-0-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656" y="1030267"/>
            <a:ext cx="773113" cy="7165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619" y="1210196"/>
            <a:ext cx="1449016" cy="129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PPECLOGO-eff-5-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285" y="1030267"/>
            <a:ext cx="2268537" cy="22052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095" y="651191"/>
            <a:ext cx="1401762" cy="13165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031" y="1813645"/>
            <a:ext cx="411163" cy="3903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294" y="1019895"/>
            <a:ext cx="411162" cy="3112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44" y="1123799"/>
            <a:ext cx="1336675" cy="1131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19" y="1420734"/>
            <a:ext cx="344488" cy="2893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PPECLOGO-eff2-1-4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056" y="1542788"/>
            <a:ext cx="554038" cy="7122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7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794" y="1377472"/>
            <a:ext cx="284162" cy="239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56" y="1726210"/>
            <a:ext cx="222250" cy="1875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椭圆 20"/>
          <p:cNvSpPr/>
          <p:nvPr userDrawn="1"/>
        </p:nvSpPr>
        <p:spPr>
          <a:xfrm rot="2270211">
            <a:off x="4456073" y="-1181548"/>
            <a:ext cx="197412" cy="201692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 rot="4680544">
            <a:off x="4755463" y="-1800634"/>
            <a:ext cx="186638" cy="190684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 rot="2084213" flipH="1">
            <a:off x="4041950" y="-1816382"/>
            <a:ext cx="106287" cy="108591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 rot="3120000">
            <a:off x="4815541" y="-1671662"/>
            <a:ext cx="132470" cy="135343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 rot="3006897">
            <a:off x="5185929" y="-1204638"/>
            <a:ext cx="184947" cy="188957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/>
        </p:nvSpPr>
        <p:spPr>
          <a:xfrm rot="1199333">
            <a:off x="4172436" y="-1455866"/>
            <a:ext cx="178116" cy="181979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/>
        </p:nvSpPr>
        <p:spPr>
          <a:xfrm rot="2270211">
            <a:off x="4431525" y="-1181548"/>
            <a:ext cx="197412" cy="201692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>
          <a:xfrm rot="4680544">
            <a:off x="4730915" y="-1800634"/>
            <a:ext cx="186638" cy="190684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>
          <a:xfrm rot="2084213" flipH="1">
            <a:off x="4017402" y="-1816382"/>
            <a:ext cx="106287" cy="108591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>
          <a:xfrm rot="3120000">
            <a:off x="4790993" y="-1671662"/>
            <a:ext cx="132470" cy="135343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 userDrawn="1"/>
        </p:nvSpPr>
        <p:spPr>
          <a:xfrm rot="3006897">
            <a:off x="5161381" y="-1204638"/>
            <a:ext cx="184947" cy="188957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 userDrawn="1"/>
        </p:nvSpPr>
        <p:spPr>
          <a:xfrm rot="1199333">
            <a:off x="4147888" y="-1455866"/>
            <a:ext cx="178116" cy="181979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281" y="1345207"/>
            <a:ext cx="1011511" cy="8560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42" y="987574"/>
            <a:ext cx="1034377" cy="8686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207609"/>
            <a:ext cx="1011511" cy="8560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905" y="945940"/>
            <a:ext cx="852191" cy="7212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529" y="1275028"/>
            <a:ext cx="852191" cy="7212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83" y="1471539"/>
            <a:ext cx="736947" cy="618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20" y="1905970"/>
            <a:ext cx="852191" cy="7212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431" y="913114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12" y="749007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974" y="482506"/>
            <a:ext cx="1034377" cy="8686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67" y="2248050"/>
            <a:ext cx="1305733" cy="10965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00" y="2033876"/>
            <a:ext cx="1034377" cy="8686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26" y="1604664"/>
            <a:ext cx="1217602" cy="10225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00" y="1777278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01" y="2520256"/>
            <a:ext cx="1034377" cy="8686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71" y="2232059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916" y="3344113"/>
            <a:ext cx="1244964" cy="10455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461" y="2379588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4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L -0.61719 2.59259E-6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6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54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60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6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64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1521E-8 9.80392E-7 L 0.03266 1.06961 " pathEditMode="relative" rAng="0" ptsTypes="AA">
                                      <p:cBhvr>
                                        <p:cTn id="142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" y="5348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repeatCount="indefinite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4.44444E-6 -1.11111E-6 L 0.03941 1.09639 " pathEditMode="relative" rAng="0" ptsTypes="AA">
                                      <p:cBhvr>
                                        <p:cTn id="144" dur="6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5480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8159 -0.17445 L -0.02482 1.21944 " pathEditMode="relative" rAng="0" ptsTypes="AA">
                                      <p:cBhvr>
                                        <p:cTn id="146" dur="4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0" y="69694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06858 -0.49194 L 0.15521 1.08306 " pathEditMode="relative" rAng="0" ptsTypes="AA">
                                      <p:cBhvr>
                                        <p:cTn id="148" dur="6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78750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96 -0.26333 L 0.15104 1.11 " pathEditMode="relative" rAng="0" ptsTypes="AA">
                                      <p:cBhvr>
                                        <p:cTn id="150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68667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42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111 -0.17108 L 0.0707 1.12451 " pathEditMode="relative" rAng="0" ptsTypes="AA">
                                      <p:cBhvr>
                                        <p:cTn id="152" dur="5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3" y="64779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4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6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8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2" dur="2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4" dur="3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5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2" presetClass="path" presetSubtype="0" repeatCount="indefinite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4.99449E-6 9.80392E-7 L 0.0725 1.09191 " pathEditMode="relative" rAng="0" ptsTypes="AA">
                                      <p:cBhvr>
                                        <p:cTn id="184" dur="6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5" y="54583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31 0.00444 L 0.05122 1.16361 " pathEditMode="relative" rAng="0" ptsTypes="AA">
                                      <p:cBhvr>
                                        <p:cTn id="186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" y="57944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14983 -0.17445 L -0.1283 1.21944 " pathEditMode="relative" rAng="0" ptsTypes="AA">
                                      <p:cBhvr>
                                        <p:cTn id="188" dur="6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" y="69694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repeatCount="indefinite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06753 -0.49194 L 0.05555 1.15834 " pathEditMode="relative" rAng="0" ptsTypes="AA">
                                      <p:cBhvr>
                                        <p:cTn id="190" dur="4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" y="82500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2" presetClass="path" presetSubtype="0" repeatCount="indefinite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16962 -0.32639 L 0.23524 1.12278 " pathEditMode="relative" rAng="0" ptsTypes="AA">
                                      <p:cBhvr>
                                        <p:cTn id="192" dur="8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7244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42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5 -0.14333 L 0.08316 1.145 " pathEditMode="relative" rAng="0" ptsTypes="AA">
                                      <p:cBhvr>
                                        <p:cTn id="194" dur="6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9" y="64417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6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8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0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4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6" dur="3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2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xit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53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3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1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53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9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53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5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53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5400" y="-6350"/>
            <a:ext cx="9169400" cy="5149850"/>
          </a:xfrm>
          <a:prstGeom prst="rect">
            <a:avLst/>
          </a:prstGeom>
        </p:spPr>
      </p:pic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770" y="1282872"/>
            <a:ext cx="835025" cy="6324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694" y="1265218"/>
            <a:ext cx="773112" cy="7228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2" y="121197"/>
            <a:ext cx="2373313" cy="18814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82" y="1905313"/>
            <a:ext cx="412750" cy="3132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944" y="1374297"/>
            <a:ext cx="315912" cy="300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PPECLOGO-eff-0-1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520" y="1986541"/>
            <a:ext cx="155575" cy="1177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PECLOGO-eff-0-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657" y="1030268"/>
            <a:ext cx="773113" cy="7165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620" y="1210197"/>
            <a:ext cx="1449016" cy="129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PPECLOGO-eff-5-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285" y="1030268"/>
            <a:ext cx="2268537" cy="22052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095" y="651192"/>
            <a:ext cx="1401762" cy="13165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032" y="1813646"/>
            <a:ext cx="411163" cy="3903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294" y="1019896"/>
            <a:ext cx="411162" cy="3112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45" y="1123799"/>
            <a:ext cx="1336675" cy="1131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20" y="1420735"/>
            <a:ext cx="344488" cy="2893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PPECLOGO-eff2-1-4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057" y="1542788"/>
            <a:ext cx="554038" cy="7122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7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794" y="1377472"/>
            <a:ext cx="284162" cy="239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56" y="1726211"/>
            <a:ext cx="222250" cy="1875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椭圆 20"/>
          <p:cNvSpPr/>
          <p:nvPr userDrawn="1"/>
        </p:nvSpPr>
        <p:spPr>
          <a:xfrm rot="2270211">
            <a:off x="4456073" y="-1181548"/>
            <a:ext cx="197412" cy="201692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85800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22" name="椭圆 21"/>
          <p:cNvSpPr/>
          <p:nvPr userDrawn="1"/>
        </p:nvSpPr>
        <p:spPr>
          <a:xfrm rot="4680544">
            <a:off x="4755463" y="-1800634"/>
            <a:ext cx="186638" cy="190684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85800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23" name="椭圆 22"/>
          <p:cNvSpPr/>
          <p:nvPr userDrawn="1"/>
        </p:nvSpPr>
        <p:spPr>
          <a:xfrm rot="2084213" flipH="1">
            <a:off x="4041950" y="-1816382"/>
            <a:ext cx="106287" cy="108591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85800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24" name="椭圆 23"/>
          <p:cNvSpPr/>
          <p:nvPr userDrawn="1"/>
        </p:nvSpPr>
        <p:spPr>
          <a:xfrm rot="3120000">
            <a:off x="4815541" y="-1671661"/>
            <a:ext cx="132470" cy="135343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85800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25" name="椭圆 24"/>
          <p:cNvSpPr/>
          <p:nvPr userDrawn="1"/>
        </p:nvSpPr>
        <p:spPr>
          <a:xfrm rot="3006897">
            <a:off x="5185930" y="-1204638"/>
            <a:ext cx="184947" cy="188957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85800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26" name="椭圆 25"/>
          <p:cNvSpPr/>
          <p:nvPr userDrawn="1"/>
        </p:nvSpPr>
        <p:spPr>
          <a:xfrm rot="1199333">
            <a:off x="4172436" y="-1455865"/>
            <a:ext cx="178116" cy="181979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85800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27" name="椭圆 26"/>
          <p:cNvSpPr/>
          <p:nvPr userDrawn="1"/>
        </p:nvSpPr>
        <p:spPr>
          <a:xfrm rot="2270211">
            <a:off x="4431525" y="-1181548"/>
            <a:ext cx="197412" cy="201692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85800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28" name="椭圆 27"/>
          <p:cNvSpPr/>
          <p:nvPr userDrawn="1"/>
        </p:nvSpPr>
        <p:spPr>
          <a:xfrm rot="4680544">
            <a:off x="4730916" y="-1800634"/>
            <a:ext cx="186638" cy="190684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85800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29" name="椭圆 28"/>
          <p:cNvSpPr/>
          <p:nvPr userDrawn="1"/>
        </p:nvSpPr>
        <p:spPr>
          <a:xfrm rot="2084213" flipH="1">
            <a:off x="4017403" y="-1816382"/>
            <a:ext cx="106287" cy="108591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85800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30" name="椭圆 29"/>
          <p:cNvSpPr/>
          <p:nvPr userDrawn="1"/>
        </p:nvSpPr>
        <p:spPr>
          <a:xfrm rot="3120000">
            <a:off x="4790994" y="-1671661"/>
            <a:ext cx="132470" cy="135343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85800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31" name="椭圆 30"/>
          <p:cNvSpPr/>
          <p:nvPr userDrawn="1"/>
        </p:nvSpPr>
        <p:spPr>
          <a:xfrm rot="3006897">
            <a:off x="5161382" y="-1204638"/>
            <a:ext cx="184947" cy="188957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85800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32" name="椭圆 31"/>
          <p:cNvSpPr/>
          <p:nvPr userDrawn="1"/>
        </p:nvSpPr>
        <p:spPr>
          <a:xfrm rot="1199333">
            <a:off x="4147888" y="-1455865"/>
            <a:ext cx="178116" cy="181979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85800"/>
            <a:endParaRPr lang="zh-CN" altLang="en-US" sz="1400">
              <a:solidFill>
                <a:prstClr val="white"/>
              </a:solidFill>
            </a:endParaRPr>
          </a:p>
        </p:txBody>
      </p:sp>
      <p:pic>
        <p:nvPicPr>
          <p:cNvPr id="37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282" y="1345207"/>
            <a:ext cx="1011511" cy="8560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43" y="987574"/>
            <a:ext cx="1034377" cy="8686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1207609"/>
            <a:ext cx="1011511" cy="8560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906" y="945940"/>
            <a:ext cx="852191" cy="7212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530" y="1275028"/>
            <a:ext cx="852191" cy="7212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83" y="1471539"/>
            <a:ext cx="736947" cy="618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21" y="1905970"/>
            <a:ext cx="852191" cy="7212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432" y="913114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13" y="749007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975" y="482506"/>
            <a:ext cx="1034377" cy="8686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68" y="2248051"/>
            <a:ext cx="1305733" cy="10965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01" y="2033877"/>
            <a:ext cx="1034377" cy="8686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26" y="1604664"/>
            <a:ext cx="1217602" cy="10225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01" y="1777278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02" y="2520256"/>
            <a:ext cx="1034377" cy="8686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71" y="2232059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916" y="3344114"/>
            <a:ext cx="1244964" cy="10455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462" y="2379588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4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L -0.61719 2.59259E-6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6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54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60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6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64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1521E-8 9.80392E-7 L 0.03266 1.06961 " pathEditMode="relative" rAng="0" ptsTypes="AA">
                                      <p:cBhvr>
                                        <p:cTn id="142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" y="5348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repeatCount="indefinite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4.44444E-6 -1.11111E-6 L 0.03941 1.09639 " pathEditMode="relative" rAng="0" ptsTypes="AA">
                                      <p:cBhvr>
                                        <p:cTn id="144" dur="6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5480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8159 -0.17445 L -0.02482 1.21944 " pathEditMode="relative" rAng="0" ptsTypes="AA">
                                      <p:cBhvr>
                                        <p:cTn id="146" dur="4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0" y="69694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06858 -0.49194 L 0.15521 1.08306 " pathEditMode="relative" rAng="0" ptsTypes="AA">
                                      <p:cBhvr>
                                        <p:cTn id="148" dur="6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78750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96 -0.26333 L 0.15104 1.11 " pathEditMode="relative" rAng="0" ptsTypes="AA">
                                      <p:cBhvr>
                                        <p:cTn id="150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68667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42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111 -0.17108 L 0.0707 1.12451 " pathEditMode="relative" rAng="0" ptsTypes="AA">
                                      <p:cBhvr>
                                        <p:cTn id="152" dur="5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3" y="64779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4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6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8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2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4" dur="3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5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2" presetClass="path" presetSubtype="0" repeatCount="indefinite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4.99449E-6 9.80392E-7 L 0.0725 1.09191 " pathEditMode="relative" rAng="0" ptsTypes="AA">
                                      <p:cBhvr>
                                        <p:cTn id="184" dur="6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5" y="54583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31 0.00444 L 0.05122 1.16361 " pathEditMode="relative" rAng="0" ptsTypes="AA">
                                      <p:cBhvr>
                                        <p:cTn id="186" dur="6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" y="57944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14983 -0.17445 L -0.1283 1.21944 " pathEditMode="relative" rAng="0" ptsTypes="AA">
                                      <p:cBhvr>
                                        <p:cTn id="188" dur="6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" y="69694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repeatCount="indefinite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06753 -0.49194 L 0.05555 1.15834 " pathEditMode="relative" rAng="0" ptsTypes="AA">
                                      <p:cBhvr>
                                        <p:cTn id="190" dur="4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" y="82500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2" presetClass="path" presetSubtype="0" repeatCount="indefinite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16962 -0.32639 L 0.23524 1.12278 " pathEditMode="relative" rAng="0" ptsTypes="AA">
                                      <p:cBhvr>
                                        <p:cTn id="192" dur="8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7244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42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5 -0.14333 L 0.08316 1.145 " pathEditMode="relative" rAng="0" ptsTypes="AA">
                                      <p:cBhvr>
                                        <p:cTn id="194" dur="6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9" y="64417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8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4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6" dur="3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xit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53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3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1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53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9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53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5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53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5400" y="-6350"/>
            <a:ext cx="9169400" cy="5149850"/>
          </a:xfrm>
          <a:prstGeom prst="rect">
            <a:avLst/>
          </a:prstGeom>
        </p:spPr>
      </p:pic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769" y="1282871"/>
            <a:ext cx="835025" cy="6324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694" y="1265217"/>
            <a:ext cx="773112" cy="7228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1" y="121196"/>
            <a:ext cx="2373313" cy="18814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81" y="1905312"/>
            <a:ext cx="412750" cy="3132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944" y="1374297"/>
            <a:ext cx="315912" cy="300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PPECLOGO-eff-0-1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519" y="1986540"/>
            <a:ext cx="155575" cy="1177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PECLOGO-eff-0-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656" y="1030267"/>
            <a:ext cx="773113" cy="7165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619" y="1210196"/>
            <a:ext cx="1449016" cy="129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PPECLOGO-eff-5-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285" y="1030267"/>
            <a:ext cx="2268537" cy="22052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095" y="651191"/>
            <a:ext cx="1401762" cy="13165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031" y="1813645"/>
            <a:ext cx="411163" cy="3903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294" y="1019895"/>
            <a:ext cx="411162" cy="3112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44" y="1123799"/>
            <a:ext cx="1336675" cy="1131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19" y="1420734"/>
            <a:ext cx="344488" cy="2893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PPECLOGO-eff2-1-4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056" y="1542788"/>
            <a:ext cx="554038" cy="7122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7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794" y="1377472"/>
            <a:ext cx="284162" cy="239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56" y="1726210"/>
            <a:ext cx="222250" cy="1875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椭圆 20"/>
          <p:cNvSpPr/>
          <p:nvPr userDrawn="1"/>
        </p:nvSpPr>
        <p:spPr>
          <a:xfrm rot="2270211">
            <a:off x="4456073" y="-1181548"/>
            <a:ext cx="197412" cy="201692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 rot="4680544">
            <a:off x="4755463" y="-1800634"/>
            <a:ext cx="186638" cy="190684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 rot="2084213" flipH="1">
            <a:off x="4041950" y="-1816382"/>
            <a:ext cx="106287" cy="108591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 rot="3120000">
            <a:off x="4815541" y="-1671662"/>
            <a:ext cx="132470" cy="135343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 rot="3006897">
            <a:off x="5185929" y="-1204638"/>
            <a:ext cx="184947" cy="188957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 rot="1199333">
            <a:off x="4172436" y="-1455866"/>
            <a:ext cx="178116" cy="181979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/>
        </p:nvSpPr>
        <p:spPr>
          <a:xfrm rot="2270211">
            <a:off x="4431525" y="-1181548"/>
            <a:ext cx="197412" cy="201692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/>
        </p:nvSpPr>
        <p:spPr>
          <a:xfrm rot="4680544">
            <a:off x="4730915" y="-1800634"/>
            <a:ext cx="186638" cy="190684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>
          <a:xfrm rot="2084213" flipH="1">
            <a:off x="4017402" y="-1816382"/>
            <a:ext cx="106287" cy="108591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>
          <a:xfrm rot="3120000">
            <a:off x="4790993" y="-1671662"/>
            <a:ext cx="132470" cy="135343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>
          <a:xfrm rot="3006897">
            <a:off x="5161381" y="-1204638"/>
            <a:ext cx="184947" cy="188957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 userDrawn="1"/>
        </p:nvSpPr>
        <p:spPr>
          <a:xfrm rot="1199333">
            <a:off x="4147888" y="-1455866"/>
            <a:ext cx="178116" cy="181979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281" y="1345207"/>
            <a:ext cx="1011511" cy="8560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42" y="987574"/>
            <a:ext cx="1034377" cy="8686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207609"/>
            <a:ext cx="1011511" cy="8560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905" y="945940"/>
            <a:ext cx="852191" cy="7212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529" y="1275028"/>
            <a:ext cx="852191" cy="7212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83" y="1471539"/>
            <a:ext cx="736947" cy="618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20" y="1905970"/>
            <a:ext cx="852191" cy="7212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431" y="913114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12" y="749007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974" y="482506"/>
            <a:ext cx="1034377" cy="8686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67" y="2248050"/>
            <a:ext cx="1305733" cy="10965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00" y="2033876"/>
            <a:ext cx="1034377" cy="8686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26" y="1604664"/>
            <a:ext cx="1217602" cy="10225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00" y="1777278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01" y="2520256"/>
            <a:ext cx="1034377" cy="8686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71" y="2232059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916" y="3344113"/>
            <a:ext cx="1244964" cy="10455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461" y="2379588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4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L -0.61719 2.59259E-6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6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54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60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6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64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1521E-8 9.80392E-7 L 0.03266 1.06961 " pathEditMode="relative" rAng="0" ptsTypes="AA">
                                      <p:cBhvr>
                                        <p:cTn id="142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" y="5348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repeatCount="indefinite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4.44444E-6 -1.11111E-6 L 0.03941 1.09639 " pathEditMode="relative" rAng="0" ptsTypes="AA">
                                      <p:cBhvr>
                                        <p:cTn id="144" dur="6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5480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8159 -0.17445 L -0.02482 1.21944 " pathEditMode="relative" rAng="0" ptsTypes="AA">
                                      <p:cBhvr>
                                        <p:cTn id="146" dur="4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0" y="69694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06858 -0.49194 L 0.15521 1.08306 " pathEditMode="relative" rAng="0" ptsTypes="AA">
                                      <p:cBhvr>
                                        <p:cTn id="148" dur="6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78750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96 -0.26333 L 0.15104 1.11 " pathEditMode="relative" rAng="0" ptsTypes="AA">
                                      <p:cBhvr>
                                        <p:cTn id="150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68667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42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111 -0.17108 L 0.0707 1.12451 " pathEditMode="relative" rAng="0" ptsTypes="AA">
                                      <p:cBhvr>
                                        <p:cTn id="152" dur="5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3" y="64779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4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6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8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2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4" dur="3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5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2" presetClass="path" presetSubtype="0" repeatCount="indefinite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4.99449E-6 9.80392E-7 L 0.0725 1.09191 " pathEditMode="relative" rAng="0" ptsTypes="AA">
                                      <p:cBhvr>
                                        <p:cTn id="184" dur="6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5" y="54583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31 0.00444 L 0.05122 1.16361 " pathEditMode="relative" rAng="0" ptsTypes="AA">
                                      <p:cBhvr>
                                        <p:cTn id="186" dur="6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" y="57944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14983 -0.17445 L -0.1283 1.21944 " pathEditMode="relative" rAng="0" ptsTypes="AA">
                                      <p:cBhvr>
                                        <p:cTn id="188" dur="6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" y="69694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repeatCount="indefinite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06753 -0.49194 L 0.05555 1.15834 " pathEditMode="relative" rAng="0" ptsTypes="AA">
                                      <p:cBhvr>
                                        <p:cTn id="190" dur="4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" y="82500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2" presetClass="path" presetSubtype="0" repeatCount="indefinite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16962 -0.32639 L 0.23524 1.12278 " pathEditMode="relative" rAng="0" ptsTypes="AA">
                                      <p:cBhvr>
                                        <p:cTn id="192" dur="8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7244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42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5 -0.14333 L 0.08316 1.145 " pathEditMode="relative" rAng="0" ptsTypes="AA">
                                      <p:cBhvr>
                                        <p:cTn id="194" dur="6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9" y="64417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8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4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6" dur="3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xit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53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3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1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53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9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53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5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53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769" y="1282871"/>
            <a:ext cx="835025" cy="6324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694" y="1265217"/>
            <a:ext cx="773112" cy="7228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1" y="121196"/>
            <a:ext cx="2373313" cy="18814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81" y="1905312"/>
            <a:ext cx="412750" cy="3132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944" y="1374297"/>
            <a:ext cx="315912" cy="300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PPECLOGO-eff-0-1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519" y="1986540"/>
            <a:ext cx="155575" cy="1177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PECLOGO-eff-0-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656" y="1030267"/>
            <a:ext cx="773113" cy="7165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619" y="1210196"/>
            <a:ext cx="1449016" cy="129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PPECLOGO-eff-5-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402" y="1030267"/>
            <a:ext cx="2268537" cy="22052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095" y="651191"/>
            <a:ext cx="1401762" cy="13165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031" y="1813645"/>
            <a:ext cx="411163" cy="3903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294" y="1019895"/>
            <a:ext cx="411162" cy="3112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44" y="1123799"/>
            <a:ext cx="1336675" cy="1131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19" y="1420734"/>
            <a:ext cx="344488" cy="2893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PPECLOGO-eff2-1-4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056" y="1542788"/>
            <a:ext cx="554038" cy="7122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7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794" y="1377472"/>
            <a:ext cx="284162" cy="239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56" y="1726210"/>
            <a:ext cx="222250" cy="1875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椭圆 20"/>
          <p:cNvSpPr/>
          <p:nvPr userDrawn="1"/>
        </p:nvSpPr>
        <p:spPr>
          <a:xfrm rot="2270211">
            <a:off x="4456073" y="-1181548"/>
            <a:ext cx="197412" cy="201692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 rot="4680544">
            <a:off x="4755463" y="-1800634"/>
            <a:ext cx="186638" cy="190684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 rot="2084213" flipH="1">
            <a:off x="4041950" y="-1816382"/>
            <a:ext cx="106287" cy="108591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 rot="3120000">
            <a:off x="4815541" y="-1671662"/>
            <a:ext cx="132470" cy="135343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 rot="3006897">
            <a:off x="5185929" y="-1204638"/>
            <a:ext cx="184947" cy="188957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 rot="1199333">
            <a:off x="4172436" y="-1455866"/>
            <a:ext cx="178116" cy="181979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/>
        </p:nvSpPr>
        <p:spPr>
          <a:xfrm rot="2270211">
            <a:off x="4431525" y="-1181548"/>
            <a:ext cx="197412" cy="201692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/>
        </p:nvSpPr>
        <p:spPr>
          <a:xfrm rot="4680544">
            <a:off x="4730915" y="-1800634"/>
            <a:ext cx="186638" cy="190684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>
          <a:xfrm rot="2084213" flipH="1">
            <a:off x="4017402" y="-1816382"/>
            <a:ext cx="106287" cy="108591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>
          <a:xfrm rot="3120000">
            <a:off x="4790993" y="-1671662"/>
            <a:ext cx="132470" cy="135343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>
          <a:xfrm rot="3006897">
            <a:off x="5161381" y="-1204638"/>
            <a:ext cx="184947" cy="188957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 userDrawn="1"/>
        </p:nvSpPr>
        <p:spPr>
          <a:xfrm rot="1199333">
            <a:off x="4147888" y="-1455866"/>
            <a:ext cx="178116" cy="181979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281" y="1345207"/>
            <a:ext cx="1011511" cy="8560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42" y="987574"/>
            <a:ext cx="1034377" cy="8686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207609"/>
            <a:ext cx="1011511" cy="8560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905" y="945940"/>
            <a:ext cx="852191" cy="7212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529" y="1275028"/>
            <a:ext cx="852191" cy="7212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83" y="1471539"/>
            <a:ext cx="736947" cy="618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20" y="1905970"/>
            <a:ext cx="852191" cy="7212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431" y="913114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12" y="749007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974" y="482506"/>
            <a:ext cx="1034377" cy="8686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67" y="2248050"/>
            <a:ext cx="1305733" cy="10965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00" y="2033876"/>
            <a:ext cx="1034377" cy="8686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26" y="1604664"/>
            <a:ext cx="1217602" cy="10225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00" y="1777278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01" y="2520256"/>
            <a:ext cx="1034377" cy="8686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71" y="2232059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916" y="3344113"/>
            <a:ext cx="1244964" cy="10455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461" y="2379588"/>
            <a:ext cx="860362" cy="7225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86641395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4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L -0.61719 2.59259E-6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6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54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60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6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64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1521E-8 9.80392E-7 L 0.03266 1.06961 " pathEditMode="relative" rAng="0" ptsTypes="AA">
                                      <p:cBhvr>
                                        <p:cTn id="142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" y="5348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repeatCount="indefinite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4.44444E-6 -1.11111E-6 L 0.03941 1.09639 " pathEditMode="relative" rAng="0" ptsTypes="AA">
                                      <p:cBhvr>
                                        <p:cTn id="144" dur="6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5480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8159 -0.17445 L -0.02482 1.21944 " pathEditMode="relative" rAng="0" ptsTypes="AA">
                                      <p:cBhvr>
                                        <p:cTn id="146" dur="4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0" y="69694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06858 -0.49194 L 0.15521 1.08306 " pathEditMode="relative" rAng="0" ptsTypes="AA">
                                      <p:cBhvr>
                                        <p:cTn id="148" dur="6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78750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96 -0.26333 L 0.15104 1.11 " pathEditMode="relative" rAng="0" ptsTypes="AA">
                                      <p:cBhvr>
                                        <p:cTn id="150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68667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42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111 -0.17108 L 0.0707 1.12451 " pathEditMode="relative" rAng="0" ptsTypes="AA">
                                      <p:cBhvr>
                                        <p:cTn id="152" dur="5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3" y="64779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4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6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8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2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4" dur="3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5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2" presetClass="path" presetSubtype="0" repeatCount="indefinite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4.99449E-6 9.80392E-7 L 0.0725 1.09191 " pathEditMode="relative" rAng="0" ptsTypes="AA">
                                      <p:cBhvr>
                                        <p:cTn id="184" dur="6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5" y="54583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31 0.00444 L 0.05122 1.16361 " pathEditMode="relative" rAng="0" ptsTypes="AA">
                                      <p:cBhvr>
                                        <p:cTn id="186" dur="6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" y="57944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14983 -0.17445 L -0.1283 1.21944 " pathEditMode="relative" rAng="0" ptsTypes="AA">
                                      <p:cBhvr>
                                        <p:cTn id="188" dur="6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" y="69694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repeatCount="indefinite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06753 -0.49194 L 0.05555 1.15834 " pathEditMode="relative" rAng="0" ptsTypes="AA">
                                      <p:cBhvr>
                                        <p:cTn id="190" dur="4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" y="82500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2" presetClass="path" presetSubtype="0" repeatCount="indefinite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16962 -0.32639 L 0.23524 1.12278 " pathEditMode="relative" rAng="0" ptsTypes="AA">
                                      <p:cBhvr>
                                        <p:cTn id="192" dur="8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7244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42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5 -0.14333 L 0.08316 1.145 " pathEditMode="relative" rAng="0" ptsTypes="AA">
                                      <p:cBhvr>
                                        <p:cTn id="194" dur="6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9" y="64417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8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4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6" dur="3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xit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53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3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1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53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9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53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5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53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3886107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39307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38779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0678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636984" y="1437086"/>
            <a:ext cx="1770738" cy="1984772"/>
          </a:xfrm>
          <a:custGeom>
            <a:avLst/>
            <a:gdLst>
              <a:gd name="connsiteX0" fmla="*/ 393505 w 2360984"/>
              <a:gd name="connsiteY0" fmla="*/ 0 h 2646363"/>
              <a:gd name="connsiteX1" fmla="*/ 1967479 w 2360984"/>
              <a:gd name="connsiteY1" fmla="*/ 0 h 2646363"/>
              <a:gd name="connsiteX2" fmla="*/ 2360984 w 2360984"/>
              <a:gd name="connsiteY2" fmla="*/ 393505 h 2646363"/>
              <a:gd name="connsiteX3" fmla="*/ 2360984 w 2360984"/>
              <a:gd name="connsiteY3" fmla="*/ 2252858 h 2646363"/>
              <a:gd name="connsiteX4" fmla="*/ 1967479 w 2360984"/>
              <a:gd name="connsiteY4" fmla="*/ 2646363 h 2646363"/>
              <a:gd name="connsiteX5" fmla="*/ 393505 w 2360984"/>
              <a:gd name="connsiteY5" fmla="*/ 2646363 h 2646363"/>
              <a:gd name="connsiteX6" fmla="*/ 0 w 2360984"/>
              <a:gd name="connsiteY6" fmla="*/ 2252858 h 2646363"/>
              <a:gd name="connsiteX7" fmla="*/ 0 w 2360984"/>
              <a:gd name="connsiteY7" fmla="*/ 393505 h 2646363"/>
              <a:gd name="connsiteX8" fmla="*/ 393505 w 2360984"/>
              <a:gd name="connsiteY8" fmla="*/ 0 h 264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0984" h="2646363">
                <a:moveTo>
                  <a:pt x="393505" y="0"/>
                </a:moveTo>
                <a:lnTo>
                  <a:pt x="1967479" y="0"/>
                </a:lnTo>
                <a:cubicBezTo>
                  <a:pt x="2184806" y="0"/>
                  <a:pt x="2360984" y="176178"/>
                  <a:pt x="2360984" y="393505"/>
                </a:cubicBezTo>
                <a:lnTo>
                  <a:pt x="2360984" y="2252858"/>
                </a:lnTo>
                <a:cubicBezTo>
                  <a:pt x="2360984" y="2470185"/>
                  <a:pt x="2184806" y="2646363"/>
                  <a:pt x="1967479" y="2646363"/>
                </a:cubicBezTo>
                <a:lnTo>
                  <a:pt x="393505" y="2646363"/>
                </a:lnTo>
                <a:cubicBezTo>
                  <a:pt x="176178" y="2646363"/>
                  <a:pt x="0" y="2470185"/>
                  <a:pt x="0" y="2252858"/>
                </a:cubicBezTo>
                <a:lnTo>
                  <a:pt x="0" y="393505"/>
                </a:lnTo>
                <a:cubicBezTo>
                  <a:pt x="0" y="176178"/>
                  <a:pt x="176178" y="0"/>
                  <a:pt x="393505" y="0"/>
                </a:cubicBez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2663732" y="1437086"/>
            <a:ext cx="1770738" cy="1984772"/>
          </a:xfrm>
          <a:custGeom>
            <a:avLst/>
            <a:gdLst>
              <a:gd name="connsiteX0" fmla="*/ 393505 w 2360984"/>
              <a:gd name="connsiteY0" fmla="*/ 0 h 2646363"/>
              <a:gd name="connsiteX1" fmla="*/ 1967479 w 2360984"/>
              <a:gd name="connsiteY1" fmla="*/ 0 h 2646363"/>
              <a:gd name="connsiteX2" fmla="*/ 2360984 w 2360984"/>
              <a:gd name="connsiteY2" fmla="*/ 393505 h 2646363"/>
              <a:gd name="connsiteX3" fmla="*/ 2360984 w 2360984"/>
              <a:gd name="connsiteY3" fmla="*/ 2252858 h 2646363"/>
              <a:gd name="connsiteX4" fmla="*/ 1967479 w 2360984"/>
              <a:gd name="connsiteY4" fmla="*/ 2646363 h 2646363"/>
              <a:gd name="connsiteX5" fmla="*/ 393505 w 2360984"/>
              <a:gd name="connsiteY5" fmla="*/ 2646363 h 2646363"/>
              <a:gd name="connsiteX6" fmla="*/ 0 w 2360984"/>
              <a:gd name="connsiteY6" fmla="*/ 2252858 h 2646363"/>
              <a:gd name="connsiteX7" fmla="*/ 0 w 2360984"/>
              <a:gd name="connsiteY7" fmla="*/ 393505 h 2646363"/>
              <a:gd name="connsiteX8" fmla="*/ 393505 w 2360984"/>
              <a:gd name="connsiteY8" fmla="*/ 0 h 264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0984" h="2646363">
                <a:moveTo>
                  <a:pt x="393505" y="0"/>
                </a:moveTo>
                <a:lnTo>
                  <a:pt x="1967479" y="0"/>
                </a:lnTo>
                <a:cubicBezTo>
                  <a:pt x="2184806" y="0"/>
                  <a:pt x="2360984" y="176178"/>
                  <a:pt x="2360984" y="393505"/>
                </a:cubicBezTo>
                <a:lnTo>
                  <a:pt x="2360984" y="2252858"/>
                </a:lnTo>
                <a:cubicBezTo>
                  <a:pt x="2360984" y="2470185"/>
                  <a:pt x="2184806" y="2646363"/>
                  <a:pt x="1967479" y="2646363"/>
                </a:cubicBezTo>
                <a:lnTo>
                  <a:pt x="393505" y="2646363"/>
                </a:lnTo>
                <a:cubicBezTo>
                  <a:pt x="176178" y="2646363"/>
                  <a:pt x="0" y="2470185"/>
                  <a:pt x="0" y="2252858"/>
                </a:cubicBezTo>
                <a:lnTo>
                  <a:pt x="0" y="393505"/>
                </a:lnTo>
                <a:cubicBezTo>
                  <a:pt x="0" y="176178"/>
                  <a:pt x="176178" y="0"/>
                  <a:pt x="393505" y="0"/>
                </a:cubicBez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4690481" y="1437086"/>
            <a:ext cx="1770738" cy="1984772"/>
          </a:xfrm>
          <a:custGeom>
            <a:avLst/>
            <a:gdLst>
              <a:gd name="connsiteX0" fmla="*/ 393505 w 2360984"/>
              <a:gd name="connsiteY0" fmla="*/ 0 h 2646363"/>
              <a:gd name="connsiteX1" fmla="*/ 1967479 w 2360984"/>
              <a:gd name="connsiteY1" fmla="*/ 0 h 2646363"/>
              <a:gd name="connsiteX2" fmla="*/ 2360984 w 2360984"/>
              <a:gd name="connsiteY2" fmla="*/ 393505 h 2646363"/>
              <a:gd name="connsiteX3" fmla="*/ 2360984 w 2360984"/>
              <a:gd name="connsiteY3" fmla="*/ 2252858 h 2646363"/>
              <a:gd name="connsiteX4" fmla="*/ 1967479 w 2360984"/>
              <a:gd name="connsiteY4" fmla="*/ 2646363 h 2646363"/>
              <a:gd name="connsiteX5" fmla="*/ 393505 w 2360984"/>
              <a:gd name="connsiteY5" fmla="*/ 2646363 h 2646363"/>
              <a:gd name="connsiteX6" fmla="*/ 0 w 2360984"/>
              <a:gd name="connsiteY6" fmla="*/ 2252858 h 2646363"/>
              <a:gd name="connsiteX7" fmla="*/ 0 w 2360984"/>
              <a:gd name="connsiteY7" fmla="*/ 393505 h 2646363"/>
              <a:gd name="connsiteX8" fmla="*/ 393505 w 2360984"/>
              <a:gd name="connsiteY8" fmla="*/ 0 h 264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0984" h="2646363">
                <a:moveTo>
                  <a:pt x="393505" y="0"/>
                </a:moveTo>
                <a:lnTo>
                  <a:pt x="1967479" y="0"/>
                </a:lnTo>
                <a:cubicBezTo>
                  <a:pt x="2184806" y="0"/>
                  <a:pt x="2360984" y="176178"/>
                  <a:pt x="2360984" y="393505"/>
                </a:cubicBezTo>
                <a:lnTo>
                  <a:pt x="2360984" y="2252858"/>
                </a:lnTo>
                <a:cubicBezTo>
                  <a:pt x="2360984" y="2470185"/>
                  <a:pt x="2184806" y="2646363"/>
                  <a:pt x="1967479" y="2646363"/>
                </a:cubicBezTo>
                <a:lnTo>
                  <a:pt x="393505" y="2646363"/>
                </a:lnTo>
                <a:cubicBezTo>
                  <a:pt x="176178" y="2646363"/>
                  <a:pt x="0" y="2470185"/>
                  <a:pt x="0" y="2252858"/>
                </a:cubicBezTo>
                <a:lnTo>
                  <a:pt x="0" y="393505"/>
                </a:lnTo>
                <a:cubicBezTo>
                  <a:pt x="0" y="176178"/>
                  <a:pt x="176178" y="0"/>
                  <a:pt x="393505" y="0"/>
                </a:cubicBez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717228" y="1437086"/>
            <a:ext cx="1770738" cy="1984772"/>
          </a:xfrm>
          <a:custGeom>
            <a:avLst/>
            <a:gdLst>
              <a:gd name="connsiteX0" fmla="*/ 393505 w 2360984"/>
              <a:gd name="connsiteY0" fmla="*/ 0 h 2646363"/>
              <a:gd name="connsiteX1" fmla="*/ 1967479 w 2360984"/>
              <a:gd name="connsiteY1" fmla="*/ 0 h 2646363"/>
              <a:gd name="connsiteX2" fmla="*/ 2360984 w 2360984"/>
              <a:gd name="connsiteY2" fmla="*/ 393505 h 2646363"/>
              <a:gd name="connsiteX3" fmla="*/ 2360984 w 2360984"/>
              <a:gd name="connsiteY3" fmla="*/ 2252858 h 2646363"/>
              <a:gd name="connsiteX4" fmla="*/ 1967479 w 2360984"/>
              <a:gd name="connsiteY4" fmla="*/ 2646363 h 2646363"/>
              <a:gd name="connsiteX5" fmla="*/ 393505 w 2360984"/>
              <a:gd name="connsiteY5" fmla="*/ 2646363 h 2646363"/>
              <a:gd name="connsiteX6" fmla="*/ 0 w 2360984"/>
              <a:gd name="connsiteY6" fmla="*/ 2252858 h 2646363"/>
              <a:gd name="connsiteX7" fmla="*/ 0 w 2360984"/>
              <a:gd name="connsiteY7" fmla="*/ 393505 h 2646363"/>
              <a:gd name="connsiteX8" fmla="*/ 393505 w 2360984"/>
              <a:gd name="connsiteY8" fmla="*/ 0 h 264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0984" h="2646363">
                <a:moveTo>
                  <a:pt x="393505" y="0"/>
                </a:moveTo>
                <a:lnTo>
                  <a:pt x="1967479" y="0"/>
                </a:lnTo>
                <a:cubicBezTo>
                  <a:pt x="2184806" y="0"/>
                  <a:pt x="2360984" y="176178"/>
                  <a:pt x="2360984" y="393505"/>
                </a:cubicBezTo>
                <a:lnTo>
                  <a:pt x="2360984" y="2252858"/>
                </a:lnTo>
                <a:cubicBezTo>
                  <a:pt x="2360984" y="2470185"/>
                  <a:pt x="2184806" y="2646363"/>
                  <a:pt x="1967479" y="2646363"/>
                </a:cubicBezTo>
                <a:lnTo>
                  <a:pt x="393505" y="2646363"/>
                </a:lnTo>
                <a:cubicBezTo>
                  <a:pt x="176178" y="2646363"/>
                  <a:pt x="0" y="2470185"/>
                  <a:pt x="0" y="2252858"/>
                </a:cubicBezTo>
                <a:lnTo>
                  <a:pt x="0" y="393505"/>
                </a:lnTo>
                <a:cubicBezTo>
                  <a:pt x="0" y="176178"/>
                  <a:pt x="176178" y="0"/>
                  <a:pt x="393505" y="0"/>
                </a:cubicBez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45743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39307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9" r:id="rId5"/>
  </p:sldLayoutIdLst>
  <p:transition spd="slow" advTm="0">
    <p:pull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3238500" y="2228850"/>
            <a:ext cx="2667000" cy="17697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CN" altLang="en-US" sz="200" dirty="0">
                <a:solidFill>
                  <a:prstClr val="white">
                    <a:alpha val="0"/>
                  </a:prstClr>
                </a:solidFill>
                <a:latin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200" dirty="0">
                <a:solidFill>
                  <a:prstClr val="white">
                    <a:alpha val="0"/>
                  </a:prstClr>
                </a:solidFill>
                <a:latin typeface="微软雅黑" panose="020B0503020204020204" pitchFamily="34" charset="-122"/>
                <a:sym typeface="+mn-ea"/>
              </a:rPr>
              <a:t>PPT</a:t>
            </a:r>
            <a:r>
              <a:rPr lang="zh-CN" altLang="en-US" sz="200" dirty="0">
                <a:solidFill>
                  <a:prstClr val="white">
                    <a:alpha val="0"/>
                  </a:prstClr>
                </a:solidFill>
                <a:latin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defTabSz="685800"/>
            <a:r>
              <a:rPr lang="en-US" altLang="zh-CN" sz="500" dirty="0">
                <a:solidFill>
                  <a:prstClr val="white">
                    <a:alpha val="0"/>
                  </a:prstClr>
                </a:solidFill>
                <a:latin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="" xmlns:p14="http://schemas.microsoft.com/office/powerpoint/2010/main" val="380245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microsoft.com/office/2007/relationships/media" Target="NUL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5.xml"/><Relationship Id="rId7" Type="http://schemas.microsoft.com/office/2007/relationships/media" Target="NULL"/><Relationship Id="rId2" Type="http://schemas.openxmlformats.org/officeDocument/2006/relationships/video" Target="NULL" TargetMode="External"/><Relationship Id="rId1" Type="http://schemas.openxmlformats.org/officeDocument/2006/relationships/video" Target="../media/media1.avi"/><Relationship Id="rId6" Type="http://schemas.openxmlformats.org/officeDocument/2006/relationships/image" Target="../media/image21.png"/><Relationship Id="rId5" Type="http://schemas.microsoft.com/office/2007/relationships/media" Target="../media/media1.avi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video" Target="NULL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19.png"/><Relationship Id="rId4" Type="http://schemas.microsoft.com/office/2007/relationships/media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microsoft.com/office/2007/relationships/media" Target="NUL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5.xml"/><Relationship Id="rId7" Type="http://schemas.microsoft.com/office/2007/relationships/media" Target="NULL"/><Relationship Id="rId2" Type="http://schemas.openxmlformats.org/officeDocument/2006/relationships/video" Target="NULL" TargetMode="External"/><Relationship Id="rId1" Type="http://schemas.openxmlformats.org/officeDocument/2006/relationships/video" Target="../media/media1.avi"/><Relationship Id="rId6" Type="http://schemas.openxmlformats.org/officeDocument/2006/relationships/image" Target="../media/image21.png"/><Relationship Id="rId5" Type="http://schemas.microsoft.com/office/2007/relationships/media" Target="../media/media1.avi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video" Target="NULL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19.png"/><Relationship Id="rId4" Type="http://schemas.microsoft.com/office/2007/relationships/media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microsoft.com/office/2007/relationships/media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microsoft.com/office/2007/relationships/media" Target="NUL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microsoft.com/office/2007/relationships/media" Target="NULL"/><Relationship Id="rId4" Type="http://schemas.openxmlformats.org/officeDocument/2006/relationships/image" Target="../media/image20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5.xml"/><Relationship Id="rId7" Type="http://schemas.microsoft.com/office/2007/relationships/media" Target="NULL"/><Relationship Id="rId2" Type="http://schemas.openxmlformats.org/officeDocument/2006/relationships/video" Target="NULL" TargetMode="External"/><Relationship Id="rId1" Type="http://schemas.openxmlformats.org/officeDocument/2006/relationships/video" Target="../media/media1.avi"/><Relationship Id="rId6" Type="http://schemas.openxmlformats.org/officeDocument/2006/relationships/image" Target="../media/image21.png"/><Relationship Id="rId5" Type="http://schemas.microsoft.com/office/2007/relationships/media" Target="../media/media1.avi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microsoft.com/office/2007/relationships/media" Target="NUL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microsoft.com/office/2007/relationships/media" Target="NUL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2" Type="http://schemas.openxmlformats.org/officeDocument/2006/relationships/audio" Target="../media/media2.wav"/><Relationship Id="rId16" Type="http://schemas.openxmlformats.org/officeDocument/2006/relationships/image" Target="../media/image28.png"/><Relationship Id="rId1" Type="http://schemas.openxmlformats.org/officeDocument/2006/relationships/video" Target="../media/media1.avi"/><Relationship Id="rId6" Type="http://schemas.openxmlformats.org/officeDocument/2006/relationships/image" Target="../media/image21.png"/><Relationship Id="rId11" Type="http://schemas.microsoft.com/office/2007/relationships/media" Target="../media/media2.wav"/><Relationship Id="rId5" Type="http://schemas.microsoft.com/office/2007/relationships/media" Target="../media/media1.avi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2.xml"/><Relationship Id="rId9" Type="http://schemas.microsoft.com/office/2007/relationships/hdphoto" Target="../media/hdphoto1.wdp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5.xml"/><Relationship Id="rId7" Type="http://schemas.microsoft.com/office/2007/relationships/media" Target="NULL"/><Relationship Id="rId2" Type="http://schemas.openxmlformats.org/officeDocument/2006/relationships/video" Target="NULL" TargetMode="External"/><Relationship Id="rId1" Type="http://schemas.openxmlformats.org/officeDocument/2006/relationships/video" Target="../media/media1.avi"/><Relationship Id="rId6" Type="http://schemas.openxmlformats.org/officeDocument/2006/relationships/image" Target="../media/image21.png"/><Relationship Id="rId5" Type="http://schemas.microsoft.com/office/2007/relationships/media" Target="../media/media1.avi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video" Target="NULL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19.png"/><Relationship Id="rId4" Type="http://schemas.microsoft.com/office/2007/relationships/media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5.xml"/><Relationship Id="rId7" Type="http://schemas.microsoft.com/office/2007/relationships/media" Target="NULL"/><Relationship Id="rId2" Type="http://schemas.openxmlformats.org/officeDocument/2006/relationships/video" Target="NULL" TargetMode="External"/><Relationship Id="rId1" Type="http://schemas.openxmlformats.org/officeDocument/2006/relationships/video" Target="../media/media1.avi"/><Relationship Id="rId6" Type="http://schemas.openxmlformats.org/officeDocument/2006/relationships/image" Target="../media/image21.png"/><Relationship Id="rId5" Type="http://schemas.microsoft.com/office/2007/relationships/media" Target="../media/media1.avi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microsoft.com/office/2007/relationships/media" Target="NUL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microsoft.com/office/2007/relationships/media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4775" b="35533"/>
          <a:stretch/>
        </p:blipFill>
        <p:spPr>
          <a:xfrm>
            <a:off x="884682" y="1364742"/>
            <a:ext cx="7564374" cy="16870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5663" b="47323"/>
          <a:stretch/>
        </p:blipFill>
        <p:spPr>
          <a:xfrm>
            <a:off x="162486" y="359664"/>
            <a:ext cx="2128088" cy="847344"/>
          </a:xfrm>
          <a:prstGeom prst="rect">
            <a:avLst/>
          </a:prstGeom>
        </p:spPr>
      </p:pic>
      <p:pic>
        <p:nvPicPr>
          <p:cNvPr id="2" name="2主持人上场音乐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>
                  <p14:trim end="69048.625"/>
                  <p14:fade in="5000" out="10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6780" y="455142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4589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-540568" y="1131590"/>
            <a:ext cx="498688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EB157">
                    <a:alpha val="0"/>
                  </a:srgbClr>
                </a:gs>
                <a:gs pos="50000">
                  <a:srgbClr val="FBCD64"/>
                </a:gs>
                <a:gs pos="100000">
                  <a:srgbClr val="EEB15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11560" y="669925"/>
            <a:ext cx="1766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67" dirty="0" smtClean="0">
                <a:ln w="11430">
                  <a:solidFill>
                    <a:srgbClr val="A17127">
                      <a:alpha val="40000"/>
                    </a:srgbClr>
                  </a:solidFill>
                </a:ln>
                <a:solidFill>
                  <a:srgbClr val="EDC12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曾经的经验</a:t>
            </a:r>
            <a:endParaRPr lang="en-US" altLang="en-US" sz="2400" b="1" spc="67" dirty="0" smtClean="0">
              <a:ln w="11430">
                <a:solidFill>
                  <a:srgbClr val="A17127">
                    <a:alpha val="40000"/>
                  </a:srgbClr>
                </a:solidFill>
              </a:ln>
              <a:solidFill>
                <a:srgbClr val="EDC12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SimSun" pitchFamily="2" charset="-122"/>
                <a:cs typeface="Times New Roman" pitchFamily="18" charset="0"/>
              </a:rPr>
              <a:t>萃取项目闭环设计，成果叠加升级</a:t>
            </a: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imSun" pitchFamily="2" charset="-122"/>
              <a:ea typeface="SimSun" pitchFamily="2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导师制、萃取工作坊、成果手册</a:t>
            </a: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\</a:t>
            </a: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微出版、微课堂</a:t>
            </a: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,</a:t>
            </a: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一个不能少</a:t>
            </a:r>
            <a:r>
              <a:rPr kumimoji="0" lang="zh-CN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SimSun" pitchFamily="2" charset="-122"/>
                <a:cs typeface="Times New Roman" pitchFamily="18" charset="0"/>
              </a:rPr>
              <a:t>萃取项目闭环设计，成果叠加升级</a:t>
            </a: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imSun" pitchFamily="2" charset="-122"/>
              <a:ea typeface="SimSun" pitchFamily="2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导师制、萃取工作坊、成果手册</a:t>
            </a: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\</a:t>
            </a: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微出版、微课堂</a:t>
            </a: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,</a:t>
            </a: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一个不能少</a:t>
            </a:r>
            <a:r>
              <a:rPr kumimoji="0" lang="zh-CN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1203598"/>
            <a:ext cx="7632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kern="100" dirty="0" smtClean="0">
                <a:solidFill>
                  <a:schemeClr val="bg1">
                    <a:lumMod val="95000"/>
                  </a:schemeClr>
                </a:solidFill>
                <a:latin typeface="Microsoft YaHei" pitchFamily="34" charset="-122"/>
                <a:ea typeface="Microsoft YaHei" pitchFamily="34" charset="-122"/>
                <a:cs typeface="Times New Roman"/>
              </a:rPr>
              <a:t>萃取项目闭环设计，成果叠加升级</a:t>
            </a:r>
            <a:endParaRPr lang="en-US" sz="2000" b="1" kern="100" dirty="0" smtClean="0">
              <a:solidFill>
                <a:schemeClr val="bg1">
                  <a:lumMod val="95000"/>
                </a:schemeClr>
              </a:solidFill>
              <a:latin typeface="Microsoft YaHei" pitchFamily="34" charset="-122"/>
              <a:ea typeface="Microsoft YaHei" pitchFamily="34" charset="-122"/>
              <a:cs typeface="Times New Roman"/>
            </a:endParaRPr>
          </a:p>
          <a:p>
            <a:pPr algn="just"/>
            <a:r>
              <a:rPr lang="zh-CN" altLang="en-US" sz="2000" b="1" kern="100" dirty="0" smtClean="0">
                <a:solidFill>
                  <a:schemeClr val="bg1">
                    <a:lumMod val="95000"/>
                  </a:schemeClr>
                </a:solidFill>
                <a:latin typeface="Microsoft YaHei" pitchFamily="34" charset="-122"/>
                <a:ea typeface="Microsoft YaHei" pitchFamily="34" charset="-122"/>
                <a:cs typeface="Times New Roman"/>
              </a:rPr>
              <a:t>导师制、萃取工作坊、成果手册</a:t>
            </a:r>
            <a:r>
              <a:rPr lang="en-US" sz="2000" b="1" kern="100" dirty="0" smtClean="0">
                <a:solidFill>
                  <a:schemeClr val="bg1">
                    <a:lumMod val="95000"/>
                  </a:schemeClr>
                </a:solidFill>
                <a:latin typeface="Microsoft YaHei" pitchFamily="34" charset="-122"/>
                <a:ea typeface="Microsoft YaHei" pitchFamily="34" charset="-122"/>
                <a:cs typeface="Times New Roman"/>
              </a:rPr>
              <a:t>\</a:t>
            </a:r>
            <a:r>
              <a:rPr lang="zh-CN" altLang="en-US" sz="2000" b="1" kern="100" dirty="0" smtClean="0">
                <a:solidFill>
                  <a:schemeClr val="bg1">
                    <a:lumMod val="95000"/>
                  </a:schemeClr>
                </a:solidFill>
                <a:latin typeface="Microsoft YaHei" pitchFamily="34" charset="-122"/>
                <a:ea typeface="Microsoft YaHei" pitchFamily="34" charset="-122"/>
                <a:cs typeface="Times New Roman"/>
              </a:rPr>
              <a:t>微出版、微课堂</a:t>
            </a:r>
            <a:r>
              <a:rPr lang="en-US" sz="2000" b="1" kern="100" dirty="0" smtClean="0">
                <a:solidFill>
                  <a:schemeClr val="bg1">
                    <a:lumMod val="95000"/>
                  </a:schemeClr>
                </a:solidFill>
                <a:latin typeface="Microsoft YaHei" pitchFamily="34" charset="-122"/>
                <a:ea typeface="Microsoft YaHei" pitchFamily="34" charset="-122"/>
                <a:cs typeface="Times New Roman"/>
              </a:rPr>
              <a:t>,</a:t>
            </a:r>
            <a:r>
              <a:rPr lang="zh-CN" altLang="en-US" sz="2000" b="1" kern="100" dirty="0" smtClean="0">
                <a:solidFill>
                  <a:schemeClr val="bg1">
                    <a:lumMod val="95000"/>
                  </a:schemeClr>
                </a:solidFill>
                <a:latin typeface="Microsoft YaHei" pitchFamily="34" charset="-122"/>
                <a:ea typeface="Microsoft YaHei" pitchFamily="34" charset="-122"/>
                <a:cs typeface="Times New Roman"/>
              </a:rPr>
              <a:t>一个不能少</a:t>
            </a:r>
            <a:endParaRPr lang="en-US" sz="2000" b="1" kern="100" dirty="0" smtClean="0">
              <a:solidFill>
                <a:schemeClr val="bg1">
                  <a:lumMod val="95000"/>
                </a:schemeClr>
              </a:solidFill>
              <a:latin typeface="Microsoft YaHei" pitchFamily="34" charset="-122"/>
              <a:ea typeface="Microsoft YaHei" pitchFamily="34" charset="-122"/>
              <a:cs typeface="Times New Roman"/>
            </a:endParaRPr>
          </a:p>
          <a:p>
            <a:endParaRPr lang="en-US" sz="2000" b="1" dirty="0">
              <a:solidFill>
                <a:schemeClr val="bg1">
                  <a:lumMod val="9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10" name="图片 9"/>
          <p:cNvPicPr/>
          <p:nvPr/>
        </p:nvPicPr>
        <p:blipFill rotWithShape="1">
          <a:blip r:embed="rId3" cstate="print"/>
          <a:srcRect l="4696" r="4286"/>
          <a:stretch/>
        </p:blipFill>
        <p:spPr bwMode="auto">
          <a:xfrm>
            <a:off x="2339752" y="1995686"/>
            <a:ext cx="4800600" cy="2966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/>
            </a:ext>
          </a:extLst>
        </p:spPr>
      </p:pic>
    </p:spTree>
    <p:extLst>
      <p:ext uri="{BB962C8B-B14F-4D97-AF65-F5344CB8AC3E}">
        <p14:creationId xmlns="" xmlns:p14="http://schemas.microsoft.com/office/powerpoint/2010/main" val="11022236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-540568" y="1131590"/>
            <a:ext cx="498688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EB157">
                    <a:alpha val="0"/>
                  </a:srgbClr>
                </a:gs>
                <a:gs pos="50000">
                  <a:srgbClr val="FBCD64"/>
                </a:gs>
                <a:gs pos="100000">
                  <a:srgbClr val="EEB15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11560" y="669925"/>
            <a:ext cx="1766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67" dirty="0" smtClean="0">
                <a:ln w="11430">
                  <a:solidFill>
                    <a:srgbClr val="A17127">
                      <a:alpha val="40000"/>
                    </a:srgbClr>
                  </a:solidFill>
                </a:ln>
                <a:solidFill>
                  <a:srgbClr val="EDC12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现在的践行</a:t>
            </a:r>
            <a:endParaRPr lang="en-US" altLang="en-US" sz="2400" b="1" spc="67" dirty="0" smtClean="0">
              <a:ln w="11430">
                <a:solidFill>
                  <a:srgbClr val="A17127">
                    <a:alpha val="40000"/>
                  </a:srgbClr>
                </a:solidFill>
              </a:ln>
              <a:solidFill>
                <a:srgbClr val="EDC12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SimSun" pitchFamily="2" charset="-122"/>
                <a:cs typeface="Times New Roman" pitchFamily="18" charset="0"/>
              </a:rPr>
              <a:t>萃取项目闭环设计，成果叠加升级</a:t>
            </a: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imSun" pitchFamily="2" charset="-122"/>
              <a:ea typeface="SimSun" pitchFamily="2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导师制、萃取工作坊、成果手册</a:t>
            </a: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\</a:t>
            </a: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微出版、微课堂</a:t>
            </a: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,</a:t>
            </a: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一个不能少</a:t>
            </a:r>
            <a:r>
              <a:rPr kumimoji="0" lang="zh-CN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SimSun" pitchFamily="2" charset="-122"/>
                <a:cs typeface="Times New Roman" pitchFamily="18" charset="0"/>
              </a:rPr>
              <a:t>萃取项目闭环设计，成果叠加升级</a:t>
            </a: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imSun" pitchFamily="2" charset="-122"/>
              <a:ea typeface="SimSun" pitchFamily="2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导师制、萃取工作坊、成果手册</a:t>
            </a: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\</a:t>
            </a: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微出版、微课堂</a:t>
            </a: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,</a:t>
            </a: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一个不能少</a:t>
            </a:r>
            <a:r>
              <a:rPr kumimoji="0" lang="zh-CN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2139702"/>
            <a:ext cx="7848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kern="100" dirty="0" smtClean="0">
                <a:solidFill>
                  <a:schemeClr val="bg1">
                    <a:lumMod val="95000"/>
                  </a:schemeClr>
                </a:solidFill>
                <a:latin typeface="Microsoft YaHei" pitchFamily="34" charset="-122"/>
                <a:ea typeface="Microsoft YaHei" pitchFamily="34" charset="-122"/>
                <a:cs typeface="Times New Roman"/>
              </a:rPr>
              <a:t>高管项目绩优资源能整合，内外中西合璧，自营</a:t>
            </a:r>
            <a:r>
              <a:rPr lang="en-US" altLang="zh-CN" sz="2400" b="1" kern="100" dirty="0" smtClean="0">
                <a:solidFill>
                  <a:schemeClr val="bg1">
                    <a:lumMod val="95000"/>
                  </a:schemeClr>
                </a:solidFill>
                <a:latin typeface="Microsoft YaHei" pitchFamily="34" charset="-122"/>
                <a:ea typeface="Microsoft YaHei" pitchFamily="34" charset="-122"/>
                <a:cs typeface="Times New Roman"/>
              </a:rPr>
              <a:t>EDP</a:t>
            </a:r>
            <a:r>
              <a:rPr lang="zh-CN" altLang="en-US" sz="2400" b="1" kern="100" dirty="0" smtClean="0">
                <a:solidFill>
                  <a:schemeClr val="bg1">
                    <a:lumMod val="95000"/>
                  </a:schemeClr>
                </a:solidFill>
                <a:latin typeface="Microsoft YaHei" pitchFamily="34" charset="-122"/>
                <a:ea typeface="Microsoft YaHei" pitchFamily="34" charset="-122"/>
                <a:cs typeface="Times New Roman"/>
              </a:rPr>
              <a:t>，</a:t>
            </a:r>
            <a:r>
              <a:rPr lang="en-US" altLang="zh-CN" sz="2400" b="1" kern="100" dirty="0" smtClean="0">
                <a:solidFill>
                  <a:schemeClr val="bg1">
                    <a:lumMod val="95000"/>
                  </a:schemeClr>
                </a:solidFill>
                <a:latin typeface="Microsoft YaHei" pitchFamily="34" charset="-122"/>
                <a:ea typeface="Microsoft YaHei" pitchFamily="34" charset="-122"/>
                <a:cs typeface="Times New Roman"/>
              </a:rPr>
              <a:t>50%</a:t>
            </a:r>
            <a:r>
              <a:rPr lang="zh-CN" altLang="en-US" sz="2400" b="1" kern="100" dirty="0" smtClean="0">
                <a:solidFill>
                  <a:schemeClr val="bg1">
                    <a:lumMod val="95000"/>
                  </a:schemeClr>
                </a:solidFill>
                <a:latin typeface="Microsoft YaHei" pitchFamily="34" charset="-122"/>
                <a:ea typeface="Microsoft YaHei" pitchFamily="34" charset="-122"/>
                <a:cs typeface="Times New Roman"/>
              </a:rPr>
              <a:t>胜任率</a:t>
            </a:r>
            <a:endParaRPr lang="en-US" altLang="zh-CN" sz="2400" b="1" kern="100" dirty="0" smtClean="0">
              <a:solidFill>
                <a:schemeClr val="bg1">
                  <a:lumMod val="95000"/>
                </a:schemeClr>
              </a:solidFill>
              <a:latin typeface="Microsoft YaHei" pitchFamily="34" charset="-122"/>
              <a:ea typeface="Microsoft YaHei" pitchFamily="34" charset="-122"/>
              <a:cs typeface="Times New Roman"/>
            </a:endParaRPr>
          </a:p>
          <a:p>
            <a:pPr algn="just"/>
            <a:endParaRPr lang="zh-CN" altLang="en-US" sz="2400" b="1" kern="100" dirty="0" smtClean="0">
              <a:solidFill>
                <a:schemeClr val="bg1">
                  <a:lumMod val="95000"/>
                </a:schemeClr>
              </a:solidFill>
              <a:latin typeface="Microsoft YaHei" pitchFamily="34" charset="-122"/>
              <a:ea typeface="Microsoft YaHei" pitchFamily="34" charset="-122"/>
              <a:cs typeface="Times New Roman"/>
            </a:endParaRPr>
          </a:p>
          <a:p>
            <a:pPr algn="just"/>
            <a:r>
              <a:rPr lang="zh-CN" altLang="en-US" sz="2400" b="1" kern="100" dirty="0" smtClean="0">
                <a:solidFill>
                  <a:schemeClr val="bg1">
                    <a:lumMod val="95000"/>
                  </a:schemeClr>
                </a:solidFill>
                <a:latin typeface="Microsoft YaHei" pitchFamily="34" charset="-122"/>
                <a:ea typeface="Microsoft YaHei" pitchFamily="34" charset="-122"/>
                <a:cs typeface="Times New Roman"/>
              </a:rPr>
              <a:t>中层培养任务式行动学习嵌入项目，为胜任做好准备，</a:t>
            </a:r>
            <a:r>
              <a:rPr lang="en-US" altLang="zh-CN" sz="2400" b="1" kern="100" dirty="0" smtClean="0">
                <a:solidFill>
                  <a:schemeClr val="bg1">
                    <a:lumMod val="95000"/>
                  </a:schemeClr>
                </a:solidFill>
                <a:latin typeface="Microsoft YaHei" pitchFamily="34" charset="-122"/>
                <a:ea typeface="Microsoft YaHei" pitchFamily="34" charset="-122"/>
                <a:cs typeface="Times New Roman"/>
              </a:rPr>
              <a:t>40%</a:t>
            </a:r>
            <a:r>
              <a:rPr lang="zh-CN" altLang="en-US" sz="2400" b="1" kern="100" dirty="0" smtClean="0">
                <a:solidFill>
                  <a:schemeClr val="bg1">
                    <a:lumMod val="95000"/>
                  </a:schemeClr>
                </a:solidFill>
                <a:latin typeface="Microsoft YaHei" pitchFamily="34" charset="-122"/>
                <a:ea typeface="Microsoft YaHei" pitchFamily="34" charset="-122"/>
                <a:cs typeface="Times New Roman"/>
              </a:rPr>
              <a:t>出才率</a:t>
            </a:r>
          </a:p>
          <a:p>
            <a:endParaRPr lang="en-US" sz="2400" b="1" dirty="0">
              <a:solidFill>
                <a:schemeClr val="bg1">
                  <a:lumMod val="9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022236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-540568" y="1131590"/>
            <a:ext cx="498688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EB157">
                    <a:alpha val="0"/>
                  </a:srgbClr>
                </a:gs>
                <a:gs pos="50000">
                  <a:srgbClr val="FBCD64"/>
                </a:gs>
                <a:gs pos="100000">
                  <a:srgbClr val="EEB15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11560" y="669925"/>
            <a:ext cx="2399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67" dirty="0" smtClean="0">
                <a:ln w="11430">
                  <a:solidFill>
                    <a:srgbClr val="A17127">
                      <a:alpha val="40000"/>
                    </a:srgbClr>
                  </a:solidFill>
                </a:ln>
                <a:solidFill>
                  <a:srgbClr val="EDC12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正在发生的未来</a:t>
            </a:r>
            <a:endParaRPr lang="en-US" altLang="en-US" sz="2400" b="1" spc="67" dirty="0" smtClean="0">
              <a:ln w="11430">
                <a:solidFill>
                  <a:srgbClr val="A17127">
                    <a:alpha val="40000"/>
                  </a:srgbClr>
                </a:solidFill>
              </a:ln>
              <a:solidFill>
                <a:srgbClr val="EDC12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SimSun" pitchFamily="2" charset="-122"/>
                <a:cs typeface="Times New Roman" pitchFamily="18" charset="0"/>
              </a:rPr>
              <a:t>萃取项目闭环设计，成果叠加升级</a:t>
            </a: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imSun" pitchFamily="2" charset="-122"/>
              <a:ea typeface="SimSun" pitchFamily="2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导师制、萃取工作坊、成果手册</a:t>
            </a: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\</a:t>
            </a: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微出版、微课堂</a:t>
            </a: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,</a:t>
            </a: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一个不能少</a:t>
            </a:r>
            <a:r>
              <a:rPr kumimoji="0" lang="zh-CN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SimSun" pitchFamily="2" charset="-122"/>
                <a:cs typeface="Times New Roman" pitchFamily="18" charset="0"/>
              </a:rPr>
              <a:t>萃取项目闭环设计，成果叠加升级</a:t>
            </a: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imSun" pitchFamily="2" charset="-122"/>
              <a:ea typeface="SimSun" pitchFamily="2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导师制、萃取工作坊、成果手册</a:t>
            </a: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\</a:t>
            </a: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微出版、微课堂</a:t>
            </a: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,</a:t>
            </a: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imSun" pitchFamily="2" charset="-122"/>
                <a:ea typeface="SimSun" pitchFamily="2" charset="-122"/>
                <a:cs typeface="Times New Roman" pitchFamily="18" charset="0"/>
              </a:rPr>
              <a:t>一个不能少</a:t>
            </a:r>
            <a:r>
              <a:rPr kumimoji="0" lang="zh-CN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2139702"/>
            <a:ext cx="7848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kern="100" dirty="0" smtClean="0">
                <a:solidFill>
                  <a:schemeClr val="bg1">
                    <a:lumMod val="95000"/>
                  </a:schemeClr>
                </a:solidFill>
                <a:latin typeface="Microsoft YaHei" pitchFamily="34" charset="-122"/>
                <a:ea typeface="Microsoft YaHei" pitchFamily="34" charset="-122"/>
                <a:cs typeface="Times New Roman"/>
              </a:rPr>
              <a:t>2018</a:t>
            </a:r>
            <a:r>
              <a:rPr lang="zh-CN" altLang="en-US" sz="2400" b="1" kern="100" dirty="0" smtClean="0">
                <a:solidFill>
                  <a:schemeClr val="bg1">
                    <a:lumMod val="95000"/>
                  </a:schemeClr>
                </a:solidFill>
                <a:latin typeface="Microsoft YaHei" pitchFamily="34" charset="-122"/>
                <a:ea typeface="Microsoft YaHei" pitchFamily="34" charset="-122"/>
                <a:cs typeface="Times New Roman"/>
              </a:rPr>
              <a:t>年为高管项目匹配</a:t>
            </a:r>
            <a:r>
              <a:rPr lang="en-US" altLang="zh-CN" sz="2400" b="1" kern="100" dirty="0" smtClean="0">
                <a:solidFill>
                  <a:schemeClr val="bg1">
                    <a:lumMod val="95000"/>
                  </a:schemeClr>
                </a:solidFill>
                <a:latin typeface="Microsoft YaHei" pitchFamily="34" charset="-122"/>
                <a:ea typeface="Microsoft YaHei" pitchFamily="34" charset="-122"/>
                <a:cs typeface="Times New Roman"/>
              </a:rPr>
              <a:t>O2O</a:t>
            </a:r>
            <a:r>
              <a:rPr lang="zh-CN" altLang="en-US" sz="2400" b="1" kern="100" dirty="0" smtClean="0">
                <a:solidFill>
                  <a:schemeClr val="bg1">
                    <a:lumMod val="95000"/>
                  </a:schemeClr>
                </a:solidFill>
                <a:latin typeface="Microsoft YaHei" pitchFamily="34" charset="-122"/>
                <a:ea typeface="Microsoft YaHei" pitchFamily="34" charset="-122"/>
                <a:cs typeface="Times New Roman"/>
              </a:rPr>
              <a:t>智能学习产品：营养早餐，整合板块资源，让变革中的管理者每一天进步一点点。</a:t>
            </a:r>
            <a:endParaRPr lang="en-US" altLang="zh-CN" sz="2400" b="1" kern="100" dirty="0" smtClean="0">
              <a:solidFill>
                <a:schemeClr val="bg1">
                  <a:lumMod val="95000"/>
                </a:schemeClr>
              </a:solidFill>
              <a:latin typeface="Microsoft YaHei" pitchFamily="34" charset="-122"/>
              <a:ea typeface="Microsoft YaHei" pitchFamily="34" charset="-122"/>
              <a:cs typeface="Times New Roman"/>
            </a:endParaRPr>
          </a:p>
          <a:p>
            <a:pPr algn="just"/>
            <a:endParaRPr lang="zh-CN" altLang="en-US" sz="2400" b="1" kern="100" dirty="0" smtClean="0">
              <a:solidFill>
                <a:schemeClr val="bg1">
                  <a:lumMod val="95000"/>
                </a:schemeClr>
              </a:solidFill>
              <a:latin typeface="Microsoft YaHei" pitchFamily="34" charset="-122"/>
              <a:ea typeface="Microsoft YaHei" pitchFamily="34" charset="-122"/>
              <a:cs typeface="Times New Roman"/>
            </a:endParaRPr>
          </a:p>
          <a:p>
            <a:pPr algn="just"/>
            <a:r>
              <a:rPr lang="zh-CN" altLang="en-US" sz="2400" b="1" kern="100" dirty="0" smtClean="0">
                <a:solidFill>
                  <a:schemeClr val="bg1">
                    <a:lumMod val="95000"/>
                  </a:schemeClr>
                </a:solidFill>
                <a:latin typeface="Microsoft YaHei" pitchFamily="34" charset="-122"/>
                <a:ea typeface="Microsoft YaHei" pitchFamily="34" charset="-122"/>
                <a:cs typeface="Times New Roman"/>
              </a:rPr>
              <a:t>为关键角色员工，提供</a:t>
            </a:r>
            <a:r>
              <a:rPr lang="en-US" altLang="zh-CN" sz="2400" b="1" kern="100" dirty="0" smtClean="0">
                <a:solidFill>
                  <a:schemeClr val="bg1">
                    <a:lumMod val="95000"/>
                  </a:schemeClr>
                </a:solidFill>
                <a:latin typeface="Microsoft YaHei" pitchFamily="34" charset="-122"/>
                <a:ea typeface="Microsoft YaHei" pitchFamily="34" charset="-122"/>
                <a:cs typeface="Times New Roman"/>
              </a:rPr>
              <a:t>EAP</a:t>
            </a:r>
            <a:r>
              <a:rPr lang="zh-CN" altLang="en-US" sz="2400" b="1" kern="100" dirty="0" smtClean="0">
                <a:solidFill>
                  <a:schemeClr val="bg1">
                    <a:lumMod val="95000"/>
                  </a:schemeClr>
                </a:solidFill>
                <a:latin typeface="Microsoft YaHei" pitchFamily="34" charset="-122"/>
                <a:ea typeface="Microsoft YaHei" pitchFamily="34" charset="-122"/>
                <a:cs typeface="Times New Roman"/>
              </a:rPr>
              <a:t>身心平衡发展支持。正念幸福课、静心营有温度的内在成长之旅，喜悦开启。</a:t>
            </a:r>
          </a:p>
          <a:p>
            <a:endParaRPr lang="en-US" sz="2400" b="1" dirty="0">
              <a:solidFill>
                <a:schemeClr val="bg1">
                  <a:lumMod val="9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022236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54a3697b48a0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6512" y="0"/>
            <a:ext cx="9180512" cy="516620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75656" y="1347614"/>
            <a:ext cx="7427051" cy="191590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balanced" dir="t"/>
            </a:scene3d>
            <a:sp3d extrusionH="57150" prstMaterial="plastic">
              <a:bevelT w="44450" h="50800" prst="coolSlant"/>
              <a:bevelB w="25400" h="25400"/>
            </a:sp3d>
          </a:bodyPr>
          <a:lstStyle/>
          <a:p>
            <a:pPr algn="ctr"/>
            <a:r>
              <a:rPr lang="zh-CN" altLang="en-US" sz="5900" b="1" spc="67" dirty="0" smtClean="0">
                <a:ln w="11430">
                  <a:solidFill>
                    <a:srgbClr val="A17127">
                      <a:alpha val="40000"/>
                    </a:srgbClr>
                  </a:solidFill>
                </a:ln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“明道”系列</a:t>
            </a:r>
            <a:endParaRPr lang="en-US" altLang="zh-CN" sz="5900" b="1" spc="67" dirty="0" smtClean="0">
              <a:ln w="11430">
                <a:solidFill>
                  <a:srgbClr val="A17127">
                    <a:alpha val="40000"/>
                  </a:srgbClr>
                </a:solidFill>
              </a:ln>
              <a:gradFill flip="none" rotWithShape="1">
                <a:gsLst>
                  <a:gs pos="0">
                    <a:schemeClr val="accent2">
                      <a:lumMod val="20000"/>
                      <a:lumOff val="80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5900" b="1" spc="67" dirty="0" smtClean="0">
                <a:ln w="11430">
                  <a:solidFill>
                    <a:srgbClr val="A17127">
                      <a:alpha val="40000"/>
                    </a:srgbClr>
                  </a:solidFill>
                </a:ln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最佳实践奖</a:t>
            </a:r>
          </a:p>
        </p:txBody>
      </p:sp>
      <p:pic>
        <p:nvPicPr>
          <p:cNvPr id="2" name="颁奖音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=""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56435" y="458063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464608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720886"/>
            <a:ext cx="7846473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balanced" dir="t"/>
            </a:scene3d>
            <a:sp3d extrusionH="57150" prstMaterial="plastic">
              <a:bevelT w="44450" h="50800" prst="coolSlant"/>
              <a:bevelB w="25400" h="25400"/>
            </a:sp3d>
          </a:bodyPr>
          <a:lstStyle/>
          <a:p>
            <a:pPr algn="ctr" defTabSz="685800">
              <a:defRPr/>
            </a:pPr>
            <a:r>
              <a:rPr lang="zh-CN" altLang="en-US" sz="5400" b="1" spc="67" dirty="0" smtClean="0">
                <a:ln w="11430">
                  <a:solidFill>
                    <a:srgbClr val="A17127">
                      <a:alpha val="40000"/>
                    </a:srgbClr>
                  </a:solidFill>
                </a:ln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“明道“系列最佳实践奖</a:t>
            </a:r>
          </a:p>
        </p:txBody>
      </p:sp>
      <p:pic>
        <p:nvPicPr>
          <p:cNvPr id="2" name="颁奖音频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6435" y="4580631"/>
            <a:ext cx="457200" cy="457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851670"/>
            <a:ext cx="756531" cy="121765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51670"/>
            <a:ext cx="756531" cy="121765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31640" y="2067694"/>
            <a:ext cx="2808312" cy="173124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东吴证券股份有限公司</a:t>
            </a:r>
          </a:p>
          <a:p>
            <a:pPr lvl="0"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江苏豪森药业有限公司</a:t>
            </a:r>
          </a:p>
          <a:p>
            <a:pPr lvl="0"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阿特拉斯•科普柯（上海</a:t>
            </a:r>
            <a:r>
              <a:rPr lang="zh-CN" altLang="zh-CN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）贸易</a:t>
            </a: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有限公司 </a:t>
            </a:r>
          </a:p>
        </p:txBody>
      </p:sp>
      <p:sp>
        <p:nvSpPr>
          <p:cNvPr id="12" name="矩形 11"/>
          <p:cNvSpPr/>
          <p:nvPr/>
        </p:nvSpPr>
        <p:spPr>
          <a:xfrm>
            <a:off x="4932040" y="2067694"/>
            <a:ext cx="4774369" cy="173124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欧普</a:t>
            </a:r>
            <a:r>
              <a:rPr lang="zh-CN" altLang="zh-CN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照明</a:t>
            </a: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股份有限公司</a:t>
            </a:r>
          </a:p>
          <a:p>
            <a:pPr lvl="0"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贝朗医疗（上海）国际贸易有限公司</a:t>
            </a:r>
          </a:p>
          <a:p>
            <a:pPr lvl="0"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江苏维尔利环保科技股份有限公司</a:t>
            </a:r>
          </a:p>
          <a:p>
            <a:pPr lvl="0"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上海文化广播影视集团有限公司</a:t>
            </a:r>
          </a:p>
        </p:txBody>
      </p:sp>
    </p:spTree>
    <p:extLst>
      <p:ext uri="{BB962C8B-B14F-4D97-AF65-F5344CB8AC3E}">
        <p14:creationId xmlns="" xmlns:p14="http://schemas.microsoft.com/office/powerpoint/2010/main" val="35743518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3568" y="1995686"/>
            <a:ext cx="7831931" cy="177741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balanced" dir="t"/>
            </a:scene3d>
            <a:sp3d extrusionH="57150" prstMaterial="plastic">
              <a:bevelT w="44450" h="50800" prst="coolSlant"/>
              <a:bevelB w="25400" h="25400"/>
            </a:sp3d>
          </a:bodyPr>
          <a:lstStyle/>
          <a:p>
            <a:pPr algn="ctr"/>
            <a:r>
              <a:rPr lang="en-US" altLang="zh-CN" sz="36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《</a:t>
            </a:r>
            <a:r>
              <a:rPr lang="zh-CN" altLang="en-US" sz="36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阿特拉斯</a:t>
            </a:r>
            <a:r>
              <a:rPr lang="en-US" altLang="zh-CN" sz="36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·</a:t>
            </a:r>
            <a:r>
              <a:rPr lang="zh-CN" altLang="en-US" sz="36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科普柯的人才发展实践</a:t>
            </a:r>
            <a:r>
              <a:rPr lang="en-US" altLang="zh-CN" sz="36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》</a:t>
            </a:r>
          </a:p>
          <a:p>
            <a:pPr algn="ctr"/>
            <a:endParaRPr lang="en-US" altLang="zh-CN" sz="2700" b="1" dirty="0" smtClean="0">
              <a:gradFill>
                <a:gsLst>
                  <a:gs pos="0">
                    <a:srgbClr val="FBCD64"/>
                  </a:gs>
                  <a:gs pos="59000">
                    <a:srgbClr val="EEB157"/>
                  </a:gs>
                  <a:gs pos="100000">
                    <a:srgbClr val="FACC61"/>
                  </a:gs>
                </a:gsLst>
                <a:lin ang="5400000" scaled="1"/>
              </a:gradFill>
              <a:latin typeface="Microsoft YaHei" pitchFamily="34" charset="-122"/>
              <a:ea typeface="Microsoft YaHei" pitchFamily="34" charset="-122"/>
              <a:cs typeface="经典长宋简" panose="02010609000101010101" pitchFamily="49" charset="-122"/>
            </a:endParaRPr>
          </a:p>
          <a:p>
            <a:pPr algn="ctr"/>
            <a:r>
              <a:rPr lang="en-US" altLang="zh-CN" sz="24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——</a:t>
            </a:r>
            <a:r>
              <a:rPr lang="zh-CN" altLang="en-US" sz="24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阿特拉斯</a:t>
            </a:r>
            <a:r>
              <a:rPr lang="en-US" altLang="zh-CN" sz="24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·</a:t>
            </a:r>
            <a:r>
              <a:rPr lang="zh-CN" altLang="en-US" sz="24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科普柯 工业技术  人力资源总监</a:t>
            </a:r>
          </a:p>
          <a:p>
            <a:pPr algn="ctr"/>
            <a:r>
              <a:rPr lang="zh-CN" altLang="en-US" sz="24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沈韶懿  女士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6035" y="538062"/>
            <a:ext cx="7831931" cy="9771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balanced" dir="t"/>
            </a:scene3d>
            <a:sp3d extrusionH="57150" prstMaterial="plastic">
              <a:bevelT w="44450" h="50800" prst="coolSlant"/>
              <a:bevelB w="25400" h="25400"/>
            </a:sp3d>
          </a:bodyPr>
          <a:lstStyle/>
          <a:p>
            <a:pPr algn="ctr" defTabSz="685800">
              <a:defRPr/>
            </a:pPr>
            <a:r>
              <a:rPr lang="zh-CN" altLang="en-US" sz="5900" b="1" spc="67" dirty="0" smtClean="0">
                <a:ln w="11430">
                  <a:solidFill>
                    <a:srgbClr val="A17127">
                      <a:alpha val="40000"/>
                    </a:srgbClr>
                  </a:solidFill>
                </a:ln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案例分享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2039613" y="1466181"/>
            <a:ext cx="498688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EB157">
                    <a:alpha val="0"/>
                  </a:srgbClr>
                </a:gs>
                <a:gs pos="50000">
                  <a:srgbClr val="FBCD64"/>
                </a:gs>
                <a:gs pos="100000">
                  <a:srgbClr val="EEB15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X-Ray Dog-A Hero Withi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>
                  <p14:trim st="21419" end="52935.5"/>
                  <p14:fade in="3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10954" y="447591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022236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54a3697b48a0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6512" y="0"/>
            <a:ext cx="9180512" cy="516620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75656" y="1347614"/>
            <a:ext cx="7427051" cy="191590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balanced" dir="t"/>
            </a:scene3d>
            <a:sp3d extrusionH="57150" prstMaterial="plastic">
              <a:bevelT w="44450" h="50800" prst="coolSlant"/>
              <a:bevelB w="25400" h="25400"/>
            </a:sp3d>
          </a:bodyPr>
          <a:lstStyle/>
          <a:p>
            <a:pPr algn="ctr"/>
            <a:r>
              <a:rPr lang="zh-CN" altLang="en-US" sz="5900" b="1" spc="67" dirty="0" smtClean="0">
                <a:ln w="11430">
                  <a:solidFill>
                    <a:srgbClr val="A17127">
                      <a:alpha val="40000"/>
                    </a:srgbClr>
                  </a:solidFill>
                </a:ln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“优术”系列</a:t>
            </a:r>
            <a:endParaRPr lang="en-US" altLang="zh-CN" sz="5900" b="1" spc="67" dirty="0" smtClean="0">
              <a:ln w="11430">
                <a:solidFill>
                  <a:srgbClr val="A17127">
                    <a:alpha val="40000"/>
                  </a:srgbClr>
                </a:solidFill>
              </a:ln>
              <a:gradFill flip="none" rotWithShape="1">
                <a:gsLst>
                  <a:gs pos="0">
                    <a:schemeClr val="accent2">
                      <a:lumMod val="20000"/>
                      <a:lumOff val="80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5900" b="1" spc="67" dirty="0" smtClean="0">
                <a:ln w="11430">
                  <a:solidFill>
                    <a:srgbClr val="A17127">
                      <a:alpha val="40000"/>
                    </a:srgbClr>
                  </a:solidFill>
                </a:ln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最佳实践奖</a:t>
            </a:r>
          </a:p>
        </p:txBody>
      </p:sp>
      <p:pic>
        <p:nvPicPr>
          <p:cNvPr id="2" name="颁奖音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=""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56435" y="458063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464608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8797" y="530774"/>
            <a:ext cx="7427051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balanced" dir="t"/>
            </a:scene3d>
            <a:sp3d extrusionH="57150" prstMaterial="plastic">
              <a:bevelT w="44450" h="50800" prst="coolSlant"/>
              <a:bevelB w="25400" h="25400"/>
            </a:sp3d>
          </a:bodyPr>
          <a:lstStyle/>
          <a:p>
            <a:pPr algn="ctr" defTabSz="685800">
              <a:defRPr/>
            </a:pPr>
            <a:r>
              <a:rPr lang="zh-CN" altLang="en-US" sz="5400" b="1" spc="67" dirty="0" smtClean="0">
                <a:ln w="11430">
                  <a:solidFill>
                    <a:srgbClr val="A17127">
                      <a:alpha val="40000"/>
                    </a:srgbClr>
                  </a:solidFill>
                </a:ln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优术系列最佳实践奖</a:t>
            </a:r>
          </a:p>
        </p:txBody>
      </p:sp>
      <p:pic>
        <p:nvPicPr>
          <p:cNvPr id="2" name="颁奖音频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6435" y="4580631"/>
            <a:ext cx="457200" cy="457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48" y="1832131"/>
            <a:ext cx="756531" cy="121765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77112"/>
            <a:ext cx="756531" cy="121765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87624" y="2113314"/>
            <a:ext cx="3629727" cy="13157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沪东中华造船（集团）有限公司</a:t>
            </a:r>
          </a:p>
          <a:p>
            <a:pPr lvl="0"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上药控股有限公司</a:t>
            </a:r>
          </a:p>
          <a:p>
            <a:pPr lvl="0"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中化国际（控股）股份有限公司</a:t>
            </a:r>
          </a:p>
        </p:txBody>
      </p:sp>
      <p:sp>
        <p:nvSpPr>
          <p:cNvPr id="12" name="矩形 11"/>
          <p:cNvSpPr/>
          <p:nvPr/>
        </p:nvSpPr>
        <p:spPr>
          <a:xfrm>
            <a:off x="5343571" y="1920627"/>
            <a:ext cx="3116861" cy="173124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中国建设银行股份有限公司上海市分行</a:t>
            </a:r>
          </a:p>
          <a:p>
            <a:pPr lvl="0"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富滇银行股份有限公司</a:t>
            </a:r>
          </a:p>
          <a:p>
            <a:pPr lvl="0"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上海宇航系统工程研究所</a:t>
            </a:r>
          </a:p>
        </p:txBody>
      </p:sp>
    </p:spTree>
    <p:extLst>
      <p:ext uri="{BB962C8B-B14F-4D97-AF65-F5344CB8AC3E}">
        <p14:creationId xmlns="" xmlns:p14="http://schemas.microsoft.com/office/powerpoint/2010/main" val="40730459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3568" y="1995686"/>
            <a:ext cx="7831931" cy="23314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balanced" dir="t"/>
            </a:scene3d>
            <a:sp3d extrusionH="57150" prstMaterial="plastic">
              <a:bevelT w="44450" h="50800" prst="coolSlant"/>
              <a:bevelB w="25400" h="25400"/>
            </a:sp3d>
          </a:bodyPr>
          <a:lstStyle/>
          <a:p>
            <a:pPr algn="ctr"/>
            <a:r>
              <a:rPr lang="zh-CN" altLang="en-US" sz="36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 </a:t>
            </a:r>
            <a:r>
              <a:rPr lang="en-US" altLang="zh-CN" sz="36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《</a:t>
            </a:r>
            <a:r>
              <a:rPr lang="zh-CN" altLang="en-US" sz="36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打造人才强企工程</a:t>
            </a:r>
            <a:r>
              <a:rPr lang="zh-CN" altLang="en-US" sz="36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，</a:t>
            </a:r>
            <a:endParaRPr lang="en-US" altLang="zh-CN" sz="3600" b="1" dirty="0" smtClean="0">
              <a:gradFill>
                <a:gsLst>
                  <a:gs pos="0">
                    <a:srgbClr val="FBCD64"/>
                  </a:gs>
                  <a:gs pos="59000">
                    <a:srgbClr val="EEB157"/>
                  </a:gs>
                  <a:gs pos="100000">
                    <a:srgbClr val="FACC61"/>
                  </a:gs>
                </a:gsLst>
                <a:lin ang="5400000" scaled="1"/>
              </a:gradFill>
              <a:latin typeface="Microsoft YaHei" pitchFamily="34" charset="-122"/>
              <a:ea typeface="Microsoft YaHei" pitchFamily="34" charset="-122"/>
              <a:cs typeface="经典长宋简" panose="02010609000101010101" pitchFamily="49" charset="-122"/>
            </a:endParaRPr>
          </a:p>
          <a:p>
            <a:pPr algn="ctr"/>
            <a:r>
              <a:rPr lang="zh-CN" altLang="en-US" sz="36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驱动</a:t>
            </a:r>
            <a:r>
              <a:rPr lang="zh-CN" altLang="en-US" sz="36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企业转型发展</a:t>
            </a:r>
            <a:r>
              <a:rPr lang="en-US" altLang="zh-CN" sz="36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》</a:t>
            </a:r>
          </a:p>
          <a:p>
            <a:pPr algn="ctr"/>
            <a:endParaRPr lang="en-US" altLang="zh-CN" sz="2700" b="1" dirty="0" smtClean="0">
              <a:gradFill>
                <a:gsLst>
                  <a:gs pos="0">
                    <a:srgbClr val="FBCD64"/>
                  </a:gs>
                  <a:gs pos="59000">
                    <a:srgbClr val="EEB157"/>
                  </a:gs>
                  <a:gs pos="100000">
                    <a:srgbClr val="FACC61"/>
                  </a:gs>
                </a:gsLst>
                <a:lin ang="5400000" scaled="1"/>
              </a:gradFill>
              <a:latin typeface="Microsoft YaHei" pitchFamily="34" charset="-122"/>
              <a:ea typeface="Microsoft YaHei" pitchFamily="34" charset="-122"/>
              <a:cs typeface="经典长宋简" panose="02010609000101010101" pitchFamily="49" charset="-122"/>
            </a:endParaRPr>
          </a:p>
          <a:p>
            <a:pPr algn="ctr"/>
            <a:r>
              <a:rPr lang="en-US" altLang="zh-CN" sz="24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——</a:t>
            </a:r>
            <a:r>
              <a:rPr lang="zh-CN" altLang="en-US" sz="24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沪</a:t>
            </a:r>
            <a:r>
              <a:rPr lang="zh-CN" altLang="en-US" sz="24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东中华造船 党委副书记 工会</a:t>
            </a:r>
            <a:r>
              <a:rPr lang="zh-CN" altLang="en-US" sz="24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主席</a:t>
            </a:r>
            <a:endParaRPr lang="en-US" altLang="zh-CN" sz="2400" b="1" dirty="0" smtClean="0">
              <a:gradFill>
                <a:gsLst>
                  <a:gs pos="0">
                    <a:srgbClr val="FBCD64"/>
                  </a:gs>
                  <a:gs pos="59000">
                    <a:srgbClr val="EEB157"/>
                  </a:gs>
                  <a:gs pos="100000">
                    <a:srgbClr val="FACC61"/>
                  </a:gs>
                </a:gsLst>
                <a:lin ang="5400000" scaled="1"/>
              </a:gradFill>
              <a:latin typeface="Microsoft YaHei" pitchFamily="34" charset="-122"/>
              <a:ea typeface="Microsoft YaHei" pitchFamily="34" charset="-122"/>
              <a:cs typeface="经典长宋简" panose="02010609000101010101" pitchFamily="49" charset="-122"/>
            </a:endParaRPr>
          </a:p>
          <a:p>
            <a:pPr algn="ctr"/>
            <a:r>
              <a:rPr lang="zh-CN" altLang="en-US" sz="24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秦蓉  女士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6035" y="538062"/>
            <a:ext cx="7831931" cy="9771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balanced" dir="t"/>
            </a:scene3d>
            <a:sp3d extrusionH="57150" prstMaterial="plastic">
              <a:bevelT w="44450" h="50800" prst="coolSlant"/>
              <a:bevelB w="25400" h="25400"/>
            </a:sp3d>
          </a:bodyPr>
          <a:lstStyle/>
          <a:p>
            <a:pPr algn="ctr" defTabSz="685800">
              <a:defRPr/>
            </a:pPr>
            <a:r>
              <a:rPr lang="zh-CN" altLang="en-US" sz="5900" b="1" spc="67" dirty="0" smtClean="0">
                <a:ln w="11430">
                  <a:solidFill>
                    <a:srgbClr val="A17127">
                      <a:alpha val="40000"/>
                    </a:srgbClr>
                  </a:solidFill>
                </a:ln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案例分享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2039613" y="1466181"/>
            <a:ext cx="498688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EB157">
                    <a:alpha val="0"/>
                  </a:srgbClr>
                </a:gs>
                <a:gs pos="50000">
                  <a:srgbClr val="FBCD64"/>
                </a:gs>
                <a:gs pos="100000">
                  <a:srgbClr val="EEB15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X-Ray Dog-A Hero Withi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>
                  <p14:trim st="21419" end="52935.5"/>
                  <p14:fade in="3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10954" y="447591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022236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4775" b="35533"/>
          <a:stretch/>
        </p:blipFill>
        <p:spPr>
          <a:xfrm>
            <a:off x="884682" y="1364742"/>
            <a:ext cx="7564374" cy="16870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5663" b="47323"/>
          <a:stretch/>
        </p:blipFill>
        <p:spPr>
          <a:xfrm>
            <a:off x="162485" y="359664"/>
            <a:ext cx="2128088" cy="847344"/>
          </a:xfrm>
          <a:prstGeom prst="rect">
            <a:avLst/>
          </a:prstGeom>
        </p:spPr>
      </p:pic>
      <p:pic>
        <p:nvPicPr>
          <p:cNvPr id="4" name="2主持人上场音乐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>
                  <p14:trim end="69048.625"/>
                  <p14:fade in="5000" out="10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6780" y="455142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5600284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video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8"/>
          <p:cNvSpPr txBox="1"/>
          <p:nvPr/>
        </p:nvSpPr>
        <p:spPr>
          <a:xfrm>
            <a:off x="2133694" y="2964953"/>
            <a:ext cx="6483183" cy="1038744"/>
          </a:xfrm>
          <a:prstGeom prst="rect">
            <a:avLst/>
          </a:prstGeom>
          <a:noFill/>
        </p:spPr>
        <p:txBody>
          <a:bodyPr wrap="none" lIns="68579" tIns="34289" rIns="68579" bIns="34289" rtlCol="0" anchor="ctr">
            <a:spAutoFit/>
            <a:scene3d>
              <a:camera prst="orthographicFront"/>
              <a:lightRig rig="threePt" dir="t"/>
            </a:scene3d>
            <a:sp3d extrusionH="31750" prstMaterial="powder"/>
          </a:bodyPr>
          <a:lstStyle/>
          <a:p>
            <a:pPr algn="r" defTabSz="685783">
              <a:lnSpc>
                <a:spcPct val="150000"/>
              </a:lnSpc>
            </a:pPr>
            <a:r>
              <a:rPr lang="en-US" altLang="zh-CN" sz="2100" b="1" i="1" dirty="0" smtClean="0">
                <a:gradFill>
                  <a:gsLst>
                    <a:gs pos="0">
                      <a:srgbClr val="EEB157"/>
                    </a:gs>
                    <a:gs pos="40000">
                      <a:srgbClr val="FBCD64"/>
                    </a:gs>
                    <a:gs pos="75000">
                      <a:srgbClr val="FFC000">
                        <a:lumMod val="75000"/>
                      </a:srgbClr>
                    </a:gs>
                    <a:gs pos="100000">
                      <a:srgbClr val="EEB157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68000"/>
                    </a:prstClr>
                  </a:outerShdw>
                </a:effectLst>
                <a:sym typeface="Arial" panose="020B0604020202020204" pitchFamily="34" charset="0"/>
              </a:rPr>
              <a:t>《</a:t>
            </a:r>
            <a:r>
              <a:rPr lang="zh-CN" altLang="en-US" sz="2100" b="1" i="1" dirty="0" smtClean="0">
                <a:gradFill>
                  <a:gsLst>
                    <a:gs pos="0">
                      <a:srgbClr val="EEB157"/>
                    </a:gs>
                    <a:gs pos="40000">
                      <a:srgbClr val="FBCD64"/>
                    </a:gs>
                    <a:gs pos="75000">
                      <a:srgbClr val="FFC000">
                        <a:lumMod val="75000"/>
                      </a:srgbClr>
                    </a:gs>
                    <a:gs pos="100000">
                      <a:srgbClr val="EEB157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68000"/>
                    </a:prstClr>
                  </a:outerShdw>
                </a:effectLst>
                <a:sym typeface="Arial" panose="020B0604020202020204" pitchFamily="34" charset="0"/>
              </a:rPr>
              <a:t>对科技进步的反思：经济、政治、人文</a:t>
            </a:r>
            <a:r>
              <a:rPr lang="en-US" altLang="zh-CN" sz="2100" b="1" i="1" dirty="0" smtClean="0">
                <a:gradFill>
                  <a:gsLst>
                    <a:gs pos="0">
                      <a:srgbClr val="EEB157"/>
                    </a:gs>
                    <a:gs pos="40000">
                      <a:srgbClr val="FBCD64"/>
                    </a:gs>
                    <a:gs pos="75000">
                      <a:srgbClr val="FFC000">
                        <a:lumMod val="75000"/>
                      </a:srgbClr>
                    </a:gs>
                    <a:gs pos="100000">
                      <a:srgbClr val="EEB157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68000"/>
                    </a:prstClr>
                  </a:outerShdw>
                </a:effectLst>
                <a:sym typeface="Arial" panose="020B0604020202020204" pitchFamily="34" charset="0"/>
              </a:rPr>
              <a:t>》</a:t>
            </a:r>
          </a:p>
          <a:p>
            <a:pPr algn="r" defTabSz="685783">
              <a:lnSpc>
                <a:spcPct val="150000"/>
              </a:lnSpc>
            </a:pPr>
            <a:r>
              <a:rPr lang="zh-CN" altLang="en-US" sz="2100" b="1" i="1" dirty="0" smtClean="0">
                <a:gradFill>
                  <a:gsLst>
                    <a:gs pos="0">
                      <a:srgbClr val="EEB157"/>
                    </a:gs>
                    <a:gs pos="40000">
                      <a:srgbClr val="FBCD64"/>
                    </a:gs>
                    <a:gs pos="75000">
                      <a:srgbClr val="FFC000">
                        <a:lumMod val="75000"/>
                      </a:srgbClr>
                    </a:gs>
                    <a:gs pos="100000">
                      <a:srgbClr val="EEB157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68000"/>
                    </a:prstClr>
                  </a:outerShdw>
                </a:effectLst>
                <a:sym typeface="Arial" panose="020B0604020202020204" pitchFamily="34" charset="0"/>
              </a:rPr>
              <a:t>全国政协常委、复泰学术委员会名誉主任  葛剑雄教授</a:t>
            </a:r>
            <a:endParaRPr lang="zh-CN" altLang="en-US" sz="2100" b="1" i="1" dirty="0">
              <a:gradFill>
                <a:gsLst>
                  <a:gs pos="0">
                    <a:srgbClr val="EEB157"/>
                  </a:gs>
                  <a:gs pos="40000">
                    <a:srgbClr val="FBCD64"/>
                  </a:gs>
                  <a:gs pos="75000">
                    <a:srgbClr val="FFC000">
                      <a:lumMod val="75000"/>
                    </a:srgbClr>
                  </a:gs>
                  <a:gs pos="100000">
                    <a:srgbClr val="EEB157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  <a:sym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5812" y="2334383"/>
            <a:ext cx="1831269" cy="577079"/>
          </a:xfrm>
          <a:prstGeom prst="rect">
            <a:avLst/>
          </a:prstGeom>
          <a:noFill/>
        </p:spPr>
        <p:txBody>
          <a:bodyPr wrap="none" lIns="68579" tIns="34289" rIns="68579" bIns="34289" rtlCol="0" anchor="ctr">
            <a:spAutoFit/>
            <a:scene3d>
              <a:camera prst="orthographicFront"/>
              <a:lightRig rig="threePt" dir="t"/>
            </a:scene3d>
            <a:sp3d extrusionH="31750" prstMaterial="powder">
              <a:bevelT w="69850" h="19050" prst="softRound"/>
            </a:sp3d>
          </a:bodyPr>
          <a:lstStyle/>
          <a:p>
            <a:pPr algn="r" defTabSz="685783"/>
            <a:r>
              <a:rPr lang="zh-CN" altLang="en-US" sz="3300" b="1" i="1" dirty="0">
                <a:gradFill>
                  <a:gsLst>
                    <a:gs pos="0">
                      <a:srgbClr val="EEB157"/>
                    </a:gs>
                    <a:gs pos="40000">
                      <a:srgbClr val="FBCD64"/>
                    </a:gs>
                    <a:gs pos="75000">
                      <a:srgbClr val="FFC000">
                        <a:lumMod val="75000"/>
                      </a:srgbClr>
                    </a:gs>
                    <a:gs pos="100000">
                      <a:srgbClr val="EEB157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79000"/>
                    </a:prstClr>
                  </a:outerShdw>
                </a:effectLst>
                <a:sym typeface="Arial" panose="020B0604020202020204" pitchFamily="34" charset="0"/>
              </a:rPr>
              <a:t>主题</a:t>
            </a:r>
            <a:r>
              <a:rPr lang="zh-CN" altLang="en-US" sz="3300" b="1" i="1" dirty="0" smtClean="0">
                <a:gradFill>
                  <a:gsLst>
                    <a:gs pos="0">
                      <a:srgbClr val="EEB157"/>
                    </a:gs>
                    <a:gs pos="40000">
                      <a:srgbClr val="FBCD64"/>
                    </a:gs>
                    <a:gs pos="75000">
                      <a:srgbClr val="FFC000">
                        <a:lumMod val="75000"/>
                      </a:srgbClr>
                    </a:gs>
                    <a:gs pos="100000">
                      <a:srgbClr val="EEB157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79000"/>
                    </a:prstClr>
                  </a:outerShdw>
                </a:effectLst>
                <a:sym typeface="Arial" panose="020B0604020202020204" pitchFamily="34" charset="0"/>
              </a:rPr>
              <a:t>分享</a:t>
            </a:r>
            <a:endParaRPr lang="zh-CN" altLang="en-US" sz="3300" b="1" i="1" dirty="0">
              <a:gradFill>
                <a:gsLst>
                  <a:gs pos="0">
                    <a:srgbClr val="EEB157"/>
                  </a:gs>
                  <a:gs pos="40000">
                    <a:srgbClr val="FBCD64"/>
                  </a:gs>
                  <a:gs pos="75000">
                    <a:srgbClr val="FFC000">
                      <a:lumMod val="75000"/>
                    </a:srgbClr>
                  </a:gs>
                  <a:gs pos="100000">
                    <a:srgbClr val="EEB157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79000"/>
                  </a:prstClr>
                </a:outerShdw>
              </a:effectLst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9581"/>
          <a:stretch/>
        </p:blipFill>
        <p:spPr>
          <a:xfrm>
            <a:off x="534926" y="508801"/>
            <a:ext cx="2154555" cy="2783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X-Ray Dog-A Hero Withi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>
                  <p14:trim st="21419" end="52935.5"/>
                  <p14:fade in="300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10954" y="447591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677557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40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55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/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54a3697b48a0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6512" y="0"/>
            <a:ext cx="9180512" cy="516620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75656" y="1347614"/>
            <a:ext cx="7427051" cy="191590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balanced" dir="t"/>
            </a:scene3d>
            <a:sp3d extrusionH="57150" prstMaterial="plastic">
              <a:bevelT w="44450" h="50800" prst="coolSlant"/>
              <a:bevelB w="25400" h="25400"/>
            </a:sp3d>
          </a:bodyPr>
          <a:lstStyle/>
          <a:p>
            <a:pPr algn="ctr"/>
            <a:r>
              <a:rPr lang="zh-CN" altLang="en-US" sz="5900" b="1" spc="67" dirty="0" smtClean="0">
                <a:ln w="11430">
                  <a:solidFill>
                    <a:srgbClr val="A17127">
                      <a:alpha val="40000"/>
                    </a:srgbClr>
                  </a:solidFill>
                </a:ln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“混合式学习”</a:t>
            </a:r>
            <a:endParaRPr lang="en-US" altLang="zh-CN" sz="5900" b="1" spc="67" dirty="0" smtClean="0">
              <a:ln w="11430">
                <a:solidFill>
                  <a:srgbClr val="A17127">
                    <a:alpha val="40000"/>
                  </a:srgbClr>
                </a:solidFill>
              </a:ln>
              <a:gradFill flip="none" rotWithShape="1">
                <a:gsLst>
                  <a:gs pos="0">
                    <a:schemeClr val="accent2">
                      <a:lumMod val="20000"/>
                      <a:lumOff val="80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5900" b="1" spc="67" dirty="0" smtClean="0">
                <a:ln w="11430">
                  <a:solidFill>
                    <a:srgbClr val="A17127">
                      <a:alpha val="40000"/>
                    </a:srgbClr>
                  </a:solidFill>
                </a:ln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最佳实践奖</a:t>
            </a:r>
          </a:p>
        </p:txBody>
      </p:sp>
      <p:pic>
        <p:nvPicPr>
          <p:cNvPr id="2" name="颁奖音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=""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56435" y="458063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464608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427904"/>
            <a:ext cx="9144000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balanced" dir="t"/>
            </a:scene3d>
            <a:sp3d extrusionH="57150" prstMaterial="plastic">
              <a:bevelT w="44450" h="50800" prst="coolSlant"/>
              <a:bevelB w="25400" h="25400"/>
            </a:sp3d>
          </a:bodyPr>
          <a:lstStyle/>
          <a:p>
            <a:pPr algn="ctr" defTabSz="685800">
              <a:defRPr/>
            </a:pPr>
            <a:r>
              <a:rPr lang="zh-CN" altLang="en-US" sz="5400" b="1" spc="67" dirty="0" smtClean="0">
                <a:ln w="11430">
                  <a:solidFill>
                    <a:srgbClr val="A17127">
                      <a:alpha val="40000"/>
                    </a:srgbClr>
                  </a:solidFill>
                </a:ln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“混合式学习”最佳实践奖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822" y="2932864"/>
            <a:ext cx="1121714" cy="1805427"/>
          </a:xfrm>
          <a:prstGeom prst="rect">
            <a:avLst/>
          </a:prstGeom>
        </p:spPr>
      </p:pic>
      <p:pic>
        <p:nvPicPr>
          <p:cNvPr id="2" name="颁奖音频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56435" y="4580631"/>
            <a:ext cx="457200" cy="457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12440" y="1347614"/>
            <a:ext cx="3677752" cy="30239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600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中广核大学（党校）</a:t>
            </a:r>
          </a:p>
          <a:p>
            <a:pPr>
              <a:lnSpc>
                <a:spcPct val="150000"/>
              </a:lnSpc>
            </a:pPr>
            <a:r>
              <a:rPr lang="zh-CN" altLang="zh-CN" sz="1600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上海电气（集团）总公司</a:t>
            </a:r>
          </a:p>
          <a:p>
            <a:pPr lvl="0">
              <a:lnSpc>
                <a:spcPct val="150000"/>
              </a:lnSpc>
            </a:pPr>
            <a:r>
              <a:rPr lang="zh-CN" altLang="zh-CN" sz="1600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zh-CN" altLang="zh-CN" sz="1600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光大银行南昌分行</a:t>
            </a:r>
          </a:p>
          <a:p>
            <a:pPr lvl="0">
              <a:lnSpc>
                <a:spcPct val="150000"/>
              </a:lnSpc>
            </a:pPr>
            <a:r>
              <a:rPr lang="zh-CN" altLang="zh-CN" sz="1600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中国商用飞机</a:t>
            </a:r>
            <a:r>
              <a:rPr lang="zh-CN" altLang="zh-CN" sz="1600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有限责任公司</a:t>
            </a:r>
            <a:endParaRPr lang="en-US" altLang="zh-CN" sz="1600" dirty="0" smtClean="0">
              <a:gradFill>
                <a:gsLst>
                  <a:gs pos="0">
                    <a:srgbClr val="FBCD64"/>
                  </a:gs>
                  <a:gs pos="59000">
                    <a:srgbClr val="EEB157"/>
                  </a:gs>
                  <a:gs pos="100000">
                    <a:srgbClr val="FACC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zh-CN" sz="1600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上海汽车资产经营有限公司</a:t>
            </a:r>
          </a:p>
          <a:p>
            <a:pPr>
              <a:lnSpc>
                <a:spcPct val="150000"/>
              </a:lnSpc>
            </a:pPr>
            <a:r>
              <a:rPr lang="zh-CN" altLang="zh-CN" sz="1600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三峡集团上海勘测设计研究院有限公司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sz="1600" dirty="0" smtClean="0">
              <a:gradFill>
                <a:gsLst>
                  <a:gs pos="0">
                    <a:srgbClr val="FBCD64"/>
                  </a:gs>
                  <a:gs pos="59000">
                    <a:srgbClr val="EEB157"/>
                  </a:gs>
                  <a:gs pos="100000">
                    <a:srgbClr val="FACC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zh-CN" altLang="zh-CN" sz="1600" dirty="0">
              <a:gradFill>
                <a:gsLst>
                  <a:gs pos="0">
                    <a:srgbClr val="FBCD64"/>
                  </a:gs>
                  <a:gs pos="59000">
                    <a:srgbClr val="EEB157"/>
                  </a:gs>
                  <a:gs pos="100000">
                    <a:srgbClr val="FACC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3568" y="1400811"/>
            <a:ext cx="4268156" cy="265457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600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zh-CN" altLang="zh-CN" sz="1600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太平洋人寿保险股份有限公司</a:t>
            </a:r>
          </a:p>
          <a:p>
            <a:pPr>
              <a:lnSpc>
                <a:spcPct val="150000"/>
              </a:lnSpc>
            </a:pPr>
            <a:r>
              <a:rPr lang="zh-CN" altLang="zh-CN" sz="1600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欧姆龙自动化（中国）有限公司</a:t>
            </a:r>
          </a:p>
          <a:p>
            <a:pPr>
              <a:lnSpc>
                <a:spcPct val="150000"/>
              </a:lnSpc>
            </a:pPr>
            <a:r>
              <a:rPr lang="zh-CN" altLang="zh-CN" sz="1600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中国神华能源股份有限公司神朔铁路分公司</a:t>
            </a:r>
          </a:p>
          <a:p>
            <a:pPr lvl="0">
              <a:lnSpc>
                <a:spcPct val="150000"/>
              </a:lnSpc>
            </a:pPr>
            <a:r>
              <a:rPr lang="zh-CN" altLang="zh-CN" sz="1600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宁波</a:t>
            </a:r>
            <a:r>
              <a:rPr lang="zh-CN" altLang="zh-CN" sz="1600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舟山港股份有限公司北仑第二集装箱码头分公司</a:t>
            </a:r>
          </a:p>
          <a:p>
            <a:pPr lvl="0">
              <a:lnSpc>
                <a:spcPct val="150000"/>
              </a:lnSpc>
            </a:pPr>
            <a:r>
              <a:rPr lang="zh-CN" altLang="zh-CN" sz="1600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中国船舶重工集团公司第七一一研究所</a:t>
            </a:r>
          </a:p>
          <a:p>
            <a:pPr lvl="0">
              <a:lnSpc>
                <a:spcPct val="150000"/>
              </a:lnSpc>
            </a:pPr>
            <a:r>
              <a:rPr lang="zh-CN" altLang="zh-CN" sz="1600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zh-CN" sz="1600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交</a:t>
            </a:r>
            <a:r>
              <a:rPr lang="zh-CN" altLang="en-US" sz="1600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上海航道局有限公司教育培训中心</a:t>
            </a:r>
            <a:endParaRPr lang="zh-CN" altLang="zh-CN" sz="1600" dirty="0" smtClean="0">
              <a:gradFill>
                <a:gsLst>
                  <a:gs pos="0">
                    <a:srgbClr val="FBCD64"/>
                  </a:gs>
                  <a:gs pos="59000">
                    <a:srgbClr val="EEB157"/>
                  </a:gs>
                  <a:gs pos="100000">
                    <a:srgbClr val="FACC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786568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4775" b="35533"/>
          <a:stretch/>
        </p:blipFill>
        <p:spPr>
          <a:xfrm>
            <a:off x="884682" y="1364742"/>
            <a:ext cx="7564374" cy="16870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5663" b="47323"/>
          <a:stretch/>
        </p:blipFill>
        <p:spPr>
          <a:xfrm>
            <a:off x="162485" y="359664"/>
            <a:ext cx="2128088" cy="847344"/>
          </a:xfrm>
          <a:prstGeom prst="rect">
            <a:avLst/>
          </a:prstGeom>
        </p:spPr>
      </p:pic>
      <p:pic>
        <p:nvPicPr>
          <p:cNvPr id="2" name="感恩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>
                  <p14:trim st="1905" end="31353.375"/>
                  <p14:fade in="500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16461" y="460402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961013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8182" y="2887576"/>
            <a:ext cx="4467638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balanced" dir="t"/>
            </a:scene3d>
            <a:sp3d extrusionH="57150" prstMaterial="plastic">
              <a:bevelT w="44450" h="50800" prst="coolSlant"/>
              <a:bevelB w="25400" h="25400"/>
            </a:sp3d>
          </a:bodyPr>
          <a:lstStyle/>
          <a:p>
            <a:pPr algn="dist"/>
            <a:r>
              <a:rPr lang="zh-CN" altLang="en-US" sz="1500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复泰实战商学院</a:t>
            </a:r>
            <a:endParaRPr lang="zh-CN" altLang="en-US" sz="1500" dirty="0">
              <a:gradFill>
                <a:gsLst>
                  <a:gs pos="0">
                    <a:srgbClr val="FBCD64"/>
                  </a:gs>
                  <a:gs pos="59000">
                    <a:srgbClr val="EEB157"/>
                  </a:gs>
                  <a:gs pos="100000">
                    <a:srgbClr val="FACC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6035" y="1047826"/>
            <a:ext cx="7831931" cy="16619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balanced" dir="t"/>
            </a:scene3d>
            <a:sp3d extrusionH="57150" prstMaterial="plastic">
              <a:bevelT w="44450" h="50800" prst="coolSlant"/>
              <a:bevelB w="25400" h="25400"/>
            </a:sp3d>
          </a:bodyPr>
          <a:lstStyle/>
          <a:p>
            <a:pPr algn="ctr"/>
            <a:r>
              <a:rPr lang="zh-CN" altLang="en-US" sz="10400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書體坊顏體㊣" panose="02010600030101010101" pitchFamily="2" charset="-122"/>
                <a:ea typeface="書體坊顏體㊣" panose="02010600030101010101" pitchFamily="2" charset="-122"/>
              </a:rPr>
              <a:t>感谢聆听</a:t>
            </a:r>
          </a:p>
        </p:txBody>
      </p:sp>
    </p:spTree>
    <p:extLst>
      <p:ext uri="{BB962C8B-B14F-4D97-AF65-F5344CB8AC3E}">
        <p14:creationId xmlns="" xmlns:p14="http://schemas.microsoft.com/office/powerpoint/2010/main" val="162928426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4775" b="35533"/>
          <a:stretch/>
        </p:blipFill>
        <p:spPr>
          <a:xfrm>
            <a:off x="884682" y="1364742"/>
            <a:ext cx="7564374" cy="16870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5663" b="47323"/>
          <a:stretch/>
        </p:blipFill>
        <p:spPr>
          <a:xfrm>
            <a:off x="162486" y="359664"/>
            <a:ext cx="2128088" cy="8473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0643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4a3697b48a0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6512" y="0"/>
            <a:ext cx="9180512" cy="5166208"/>
          </a:xfrm>
          <a:prstGeom prst="rect">
            <a:avLst/>
          </a:prstGeom>
        </p:spPr>
      </p:pic>
      <p:pic>
        <p:nvPicPr>
          <p:cNvPr id="313" name="图片 3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rightnessContrast bright="-15000" contrast="40000"/>
                    </a14:imgEffect>
                    <a14:imgEffect>
                      <a14:saturation sat="40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7864" y="1707654"/>
            <a:ext cx="4563644" cy="1291598"/>
          </a:xfrm>
          <a:prstGeom prst="rect">
            <a:avLst/>
          </a:prstGeom>
          <a:ln>
            <a:noFill/>
          </a:ln>
        </p:spPr>
      </p:pic>
      <p:pic>
        <p:nvPicPr>
          <p:cNvPr id="314" name="Picture 3" descr="C:\Users\PC\Desktop\wwe2e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2" y="2084078"/>
            <a:ext cx="10867795" cy="6177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" name="Picture 3" descr="C:\Users\PC\Desktop\wwe2e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04307" y="3494798"/>
            <a:ext cx="10867795" cy="5055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6" name="audio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="" xmlns:p14="http://schemas.microsoft.com/office/powerpoint/2010/main" r:embed="rId11"/>
              </p:ext>
            </p:extLst>
          </p:nvPr>
        </p:nvPicPr>
        <p:blipFill>
          <a:blip r:embed="rId12"/>
          <a:srcRect/>
          <a:stretch>
            <a:fillRect/>
          </a:stretch>
        </p:blipFill>
        <p:spPr>
          <a:xfrm>
            <a:off x="-866056" y="2287191"/>
            <a:ext cx="609600" cy="609600"/>
          </a:xfrm>
          <a:prstGeom prst="rect">
            <a:avLst/>
          </a:prstGeom>
        </p:spPr>
      </p:pic>
      <p:grpSp>
        <p:nvGrpSpPr>
          <p:cNvPr id="256" name="Group 5"/>
          <p:cNvGrpSpPr/>
          <p:nvPr/>
        </p:nvGrpSpPr>
        <p:grpSpPr bwMode="auto">
          <a:xfrm>
            <a:off x="1429305" y="2282174"/>
            <a:ext cx="549275" cy="555625"/>
            <a:chOff x="0" y="0"/>
            <a:chExt cx="346" cy="350"/>
          </a:xfrm>
        </p:grpSpPr>
        <p:pic>
          <p:nvPicPr>
            <p:cNvPr id="257" name="4-Point Star 8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46" cy="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8" name="Text Box 7"/>
            <p:cNvSpPr txBox="1">
              <a:spLocks noChangeArrowheads="1"/>
            </p:cNvSpPr>
            <p:nvPr/>
          </p:nvSpPr>
          <p:spPr bwMode="auto">
            <a:xfrm rot="890655">
              <a:off x="157" y="158"/>
              <a:ext cx="33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259" name="Group 8"/>
          <p:cNvGrpSpPr/>
          <p:nvPr/>
        </p:nvGrpSpPr>
        <p:grpSpPr bwMode="auto">
          <a:xfrm>
            <a:off x="539552" y="724338"/>
            <a:ext cx="468312" cy="474662"/>
            <a:chOff x="0" y="0"/>
            <a:chExt cx="295" cy="299"/>
          </a:xfrm>
        </p:grpSpPr>
        <p:pic>
          <p:nvPicPr>
            <p:cNvPr id="260" name="4-Point Star 9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5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1" name="Text Box 10"/>
            <p:cNvSpPr txBox="1">
              <a:spLocks noChangeArrowheads="1"/>
            </p:cNvSpPr>
            <p:nvPr/>
          </p:nvSpPr>
          <p:spPr bwMode="auto">
            <a:xfrm rot="890655">
              <a:off x="133" y="135"/>
              <a:ext cx="29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262" name="Group 11"/>
          <p:cNvGrpSpPr/>
          <p:nvPr/>
        </p:nvGrpSpPr>
        <p:grpSpPr bwMode="auto">
          <a:xfrm>
            <a:off x="1979712" y="3451785"/>
            <a:ext cx="452438" cy="452437"/>
            <a:chOff x="0" y="0"/>
            <a:chExt cx="285" cy="285"/>
          </a:xfrm>
        </p:grpSpPr>
        <p:pic>
          <p:nvPicPr>
            <p:cNvPr id="263" name="4-Point Star 10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8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4" name="Text Box 13"/>
            <p:cNvSpPr txBox="1">
              <a:spLocks noChangeArrowheads="1"/>
            </p:cNvSpPr>
            <p:nvPr/>
          </p:nvSpPr>
          <p:spPr bwMode="auto">
            <a:xfrm rot="1122326">
              <a:off x="129" y="130"/>
              <a:ext cx="27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en-US" altLang="zh-CN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65" name="Group 14"/>
          <p:cNvGrpSpPr/>
          <p:nvPr/>
        </p:nvGrpSpPr>
        <p:grpSpPr bwMode="auto">
          <a:xfrm>
            <a:off x="1788893" y="975094"/>
            <a:ext cx="517525" cy="519113"/>
            <a:chOff x="0" y="0"/>
            <a:chExt cx="326" cy="327"/>
          </a:xfrm>
        </p:grpSpPr>
        <p:pic>
          <p:nvPicPr>
            <p:cNvPr id="266" name="4-Point Star 11"/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2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" name="Text Box 16"/>
            <p:cNvSpPr txBox="1">
              <a:spLocks noChangeArrowheads="1"/>
            </p:cNvSpPr>
            <p:nvPr/>
          </p:nvSpPr>
          <p:spPr bwMode="auto">
            <a:xfrm rot="890655">
              <a:off x="147" y="148"/>
              <a:ext cx="31" cy="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5059926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11000">
        <p:fade/>
      </p:transition>
    </mc:Choice>
    <mc:Fallback>
      <p:transition spd="med" advClick="0" advTm="1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7" fill="hold"/>
                                        <p:tgtEl>
                                          <p:spTgt spid="5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7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7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3.88889E-6 -2.22222E-6 L -2.73628 -2.22222E-6 " pathEditMode="relative" rAng="0" ptsTypes="AA">
                                      <p:cBhvr>
                                        <p:cTn id="13" dur="22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823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3.88889E-6 1.11111E-6 L 2.40555 1.11111E-6 " pathEditMode="relative" rAng="0" ptsTypes="AA">
                                      <p:cBhvr>
                                        <p:cTn id="15" dur="225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27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xit" presetSubtype="0" repeatCount="indefinite" fill="hold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6"/>
                </p:tgtEl>
              </p:cMediaNode>
            </p:audi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54a3697b48a0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6512" y="0"/>
            <a:ext cx="9180512" cy="516620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75656" y="1347614"/>
            <a:ext cx="7427051" cy="191590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balanced" dir="t"/>
            </a:scene3d>
            <a:sp3d extrusionH="57150" prstMaterial="plastic">
              <a:bevelT w="44450" h="50800" prst="coolSlant"/>
              <a:bevelB w="25400" h="25400"/>
            </a:sp3d>
          </a:bodyPr>
          <a:lstStyle/>
          <a:p>
            <a:pPr algn="ctr"/>
            <a:r>
              <a:rPr lang="zh-CN" altLang="en-US" sz="5900" b="1" spc="67" dirty="0" smtClean="0">
                <a:ln w="11430">
                  <a:solidFill>
                    <a:srgbClr val="A17127">
                      <a:alpha val="40000"/>
                    </a:srgbClr>
                  </a:solidFill>
                </a:ln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“正心”系列</a:t>
            </a:r>
            <a:endParaRPr lang="en-US" altLang="zh-CN" sz="5900" b="1" spc="67" dirty="0" smtClean="0">
              <a:ln w="11430">
                <a:solidFill>
                  <a:srgbClr val="A17127">
                    <a:alpha val="40000"/>
                  </a:srgbClr>
                </a:solidFill>
              </a:ln>
              <a:gradFill flip="none" rotWithShape="1">
                <a:gsLst>
                  <a:gs pos="0">
                    <a:schemeClr val="accent2">
                      <a:lumMod val="20000"/>
                      <a:lumOff val="80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5900" b="1" spc="67" dirty="0" smtClean="0">
                <a:ln w="11430">
                  <a:solidFill>
                    <a:srgbClr val="A17127">
                      <a:alpha val="40000"/>
                    </a:srgbClr>
                  </a:solidFill>
                </a:ln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最佳实践奖</a:t>
            </a:r>
          </a:p>
        </p:txBody>
      </p:sp>
      <p:pic>
        <p:nvPicPr>
          <p:cNvPr id="2" name="颁奖音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=""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56435" y="458063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464608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89113" y="794178"/>
            <a:ext cx="8303367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balanced" dir="t"/>
            </a:scene3d>
            <a:sp3d extrusionH="57150" prstMaterial="plastic">
              <a:bevelT w="44450" h="50800" prst="coolSlant"/>
              <a:bevelB w="25400" h="25400"/>
            </a:sp3d>
          </a:bodyPr>
          <a:lstStyle/>
          <a:p>
            <a:pPr algn="ctr"/>
            <a:r>
              <a:rPr lang="zh-CN" altLang="en-US" sz="5400" b="1" spc="67" dirty="0" smtClean="0">
                <a:ln w="11430">
                  <a:solidFill>
                    <a:srgbClr val="A17127">
                      <a:alpha val="40000"/>
                    </a:srgbClr>
                  </a:solidFill>
                </a:ln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“正心“系列最佳实践奖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87624" y="2139702"/>
            <a:ext cx="3284982" cy="159274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国家</a:t>
            </a: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电网有限公司华东分部</a:t>
            </a:r>
          </a:p>
          <a:p>
            <a:pPr lvl="0"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中国医药物资协会</a:t>
            </a:r>
          </a:p>
          <a:p>
            <a:pPr lvl="0"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上海汽车集团股份有限公司</a:t>
            </a:r>
          </a:p>
          <a:p>
            <a:endParaRPr lang="zh-CN" altLang="en-US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96544" y="2139702"/>
            <a:ext cx="4572000" cy="131574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上海证券交易所</a:t>
            </a:r>
          </a:p>
          <a:p>
            <a:pPr lvl="0"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中国电信股份有限公司上海分公司</a:t>
            </a:r>
          </a:p>
          <a:p>
            <a:pPr lvl="0"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浦银大学</a:t>
            </a:r>
          </a:p>
        </p:txBody>
      </p:sp>
      <p:pic>
        <p:nvPicPr>
          <p:cNvPr id="10" name="颁奖音频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>
                  <p14:trim end="87103.375"/>
                  <p14:fade in="3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8781" y="4580631"/>
            <a:ext cx="457200" cy="457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525" y="1935527"/>
            <a:ext cx="756531" cy="121765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35527"/>
            <a:ext cx="756531" cy="12176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704947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3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54a3697b48a0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6512" y="0"/>
            <a:ext cx="9180512" cy="516620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75656" y="1347614"/>
            <a:ext cx="7427051" cy="191590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balanced" dir="t"/>
            </a:scene3d>
            <a:sp3d extrusionH="57150" prstMaterial="plastic">
              <a:bevelT w="44450" h="50800" prst="coolSlant"/>
              <a:bevelB w="25400" h="25400"/>
            </a:sp3d>
          </a:bodyPr>
          <a:lstStyle/>
          <a:p>
            <a:pPr algn="ctr"/>
            <a:r>
              <a:rPr lang="zh-CN" altLang="en-US" sz="5900" b="1" spc="67" dirty="0" smtClean="0">
                <a:ln w="11430">
                  <a:solidFill>
                    <a:srgbClr val="A17127">
                      <a:alpha val="40000"/>
                    </a:srgbClr>
                  </a:solidFill>
                </a:ln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“取势”系列</a:t>
            </a:r>
            <a:endParaRPr lang="en-US" altLang="zh-CN" sz="5900" b="1" spc="67" dirty="0" smtClean="0">
              <a:ln w="11430">
                <a:solidFill>
                  <a:srgbClr val="A17127">
                    <a:alpha val="40000"/>
                  </a:srgbClr>
                </a:solidFill>
              </a:ln>
              <a:gradFill flip="none" rotWithShape="1">
                <a:gsLst>
                  <a:gs pos="0">
                    <a:schemeClr val="accent2">
                      <a:lumMod val="20000"/>
                      <a:lumOff val="80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5900" b="1" spc="67" dirty="0" smtClean="0">
                <a:ln w="11430">
                  <a:solidFill>
                    <a:srgbClr val="A17127">
                      <a:alpha val="40000"/>
                    </a:srgbClr>
                  </a:solidFill>
                </a:ln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最佳实践奖</a:t>
            </a:r>
          </a:p>
        </p:txBody>
      </p:sp>
      <p:pic>
        <p:nvPicPr>
          <p:cNvPr id="2" name="颁奖音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=""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56435" y="458063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464608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5576" y="606212"/>
            <a:ext cx="7791087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balanced" dir="t"/>
            </a:scene3d>
            <a:sp3d extrusionH="57150" prstMaterial="plastic">
              <a:bevelT w="44450" h="50800" prst="coolSlant"/>
              <a:bevelB w="25400" h="25400"/>
            </a:sp3d>
          </a:bodyPr>
          <a:lstStyle/>
          <a:p>
            <a:pPr algn="ctr"/>
            <a:r>
              <a:rPr lang="zh-CN" altLang="en-US" sz="5400" b="1" spc="67" dirty="0" smtClean="0">
                <a:ln w="11430">
                  <a:solidFill>
                    <a:srgbClr val="A17127">
                      <a:alpha val="40000"/>
                    </a:srgbClr>
                  </a:solidFill>
                </a:ln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“取势“系列最佳实践奖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55" y="1935527"/>
            <a:ext cx="756531" cy="12176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35527"/>
            <a:ext cx="756531" cy="1217656"/>
          </a:xfrm>
          <a:prstGeom prst="rect">
            <a:avLst/>
          </a:prstGeom>
        </p:spPr>
      </p:pic>
      <p:pic>
        <p:nvPicPr>
          <p:cNvPr id="2" name="颁奖音频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56435" y="4580631"/>
            <a:ext cx="457200" cy="457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91680" y="2170142"/>
            <a:ext cx="3284982" cy="13157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延锋汽车饰件系统有限公司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易居企业集团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东方证券股份有限公司</a:t>
            </a:r>
            <a:endParaRPr lang="zh-CN" altLang="en-US" dirty="0">
              <a:gradFill>
                <a:gsLst>
                  <a:gs pos="0">
                    <a:srgbClr val="FBCD64"/>
                  </a:gs>
                  <a:gs pos="59000">
                    <a:srgbClr val="EEB157"/>
                  </a:gs>
                  <a:gs pos="100000">
                    <a:srgbClr val="FACC61"/>
                  </a:gs>
                </a:gsLst>
                <a:lin ang="5400000" scaled="1"/>
              </a:gra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68486" y="2170142"/>
            <a:ext cx="4572000" cy="131574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上海浦东发展银行上海分行</a:t>
            </a:r>
          </a:p>
          <a:p>
            <a:pPr lvl="0"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中电海康集团有限公司</a:t>
            </a:r>
          </a:p>
          <a:p>
            <a:pPr lvl="0">
              <a:lnSpc>
                <a:spcPct val="150000"/>
              </a:lnSpc>
            </a:pPr>
            <a:r>
              <a:rPr lang="zh-CN" altLang="zh-CN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</a:rPr>
              <a:t>上海建工集团股份有限公司</a:t>
            </a:r>
          </a:p>
        </p:txBody>
      </p:sp>
    </p:spTree>
    <p:extLst>
      <p:ext uri="{BB962C8B-B14F-4D97-AF65-F5344CB8AC3E}">
        <p14:creationId xmlns="" xmlns:p14="http://schemas.microsoft.com/office/powerpoint/2010/main" val="14621792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3568" y="1995686"/>
            <a:ext cx="7831931" cy="177741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balanced" dir="t"/>
            </a:scene3d>
            <a:sp3d extrusionH="57150" prstMaterial="plastic">
              <a:bevelT w="44450" h="50800" prst="coolSlant"/>
              <a:bevelB w="25400" h="25400"/>
            </a:sp3d>
          </a:bodyPr>
          <a:lstStyle/>
          <a:p>
            <a:pPr algn="ctr"/>
            <a:r>
              <a:rPr lang="zh-CN" altLang="zh-CN" sz="3600" b="1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《正心取势，易居人才培养实践分享》</a:t>
            </a:r>
          </a:p>
          <a:p>
            <a:pPr algn="ctr"/>
            <a:endParaRPr lang="en-US" altLang="zh-CN" sz="2700" b="1" dirty="0" smtClean="0">
              <a:gradFill>
                <a:gsLst>
                  <a:gs pos="0">
                    <a:srgbClr val="FBCD64"/>
                  </a:gs>
                  <a:gs pos="59000">
                    <a:srgbClr val="EEB157"/>
                  </a:gs>
                  <a:gs pos="100000">
                    <a:srgbClr val="FACC61"/>
                  </a:gs>
                </a:gsLst>
                <a:lin ang="5400000" scaled="1"/>
              </a:gradFill>
              <a:latin typeface="Microsoft YaHei" pitchFamily="34" charset="-122"/>
              <a:ea typeface="Microsoft YaHei" pitchFamily="34" charset="-122"/>
              <a:cs typeface="经典长宋简" panose="02010609000101010101" pitchFamily="49" charset="-122"/>
            </a:endParaRPr>
          </a:p>
          <a:p>
            <a:pPr algn="ctr"/>
            <a:r>
              <a:rPr lang="zh-CN" altLang="zh-CN" sz="24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—</a:t>
            </a:r>
            <a:r>
              <a:rPr lang="en-US" altLang="zh-CN" sz="24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—</a:t>
            </a:r>
            <a:r>
              <a:rPr lang="zh-CN" altLang="zh-CN" sz="24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易居企业集团</a:t>
            </a:r>
            <a:r>
              <a:rPr lang="en-US" altLang="zh-CN" sz="24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 </a:t>
            </a:r>
            <a:r>
              <a:rPr lang="zh-CN" altLang="zh-CN" sz="24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培训发展 副总监</a:t>
            </a:r>
          </a:p>
          <a:p>
            <a:pPr algn="ctr"/>
            <a:r>
              <a:rPr lang="zh-CN" altLang="zh-CN" sz="24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万</a:t>
            </a:r>
            <a:r>
              <a:rPr lang="zh-CN" altLang="zh-CN" sz="2400" b="1" dirty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玉美 </a:t>
            </a:r>
            <a:r>
              <a:rPr lang="zh-CN" altLang="zh-CN" sz="2400" b="1" dirty="0" smtClean="0">
                <a:gradFill>
                  <a:gsLst>
                    <a:gs pos="0">
                      <a:srgbClr val="FBCD64"/>
                    </a:gs>
                    <a:gs pos="59000">
                      <a:srgbClr val="EEB157"/>
                    </a:gs>
                    <a:gs pos="100000">
                      <a:srgbClr val="FACC61"/>
                    </a:gs>
                  </a:gsLst>
                  <a:lin ang="5400000" scaled="1"/>
                </a:gradFill>
                <a:latin typeface="Microsoft YaHei" pitchFamily="34" charset="-122"/>
                <a:ea typeface="Microsoft YaHei" pitchFamily="34" charset="-122"/>
                <a:cs typeface="经典长宋简" panose="02010609000101010101" pitchFamily="49" charset="-122"/>
              </a:rPr>
              <a:t>女士</a:t>
            </a:r>
            <a:endParaRPr lang="en-US" altLang="zh-CN" sz="2400" b="1" dirty="0" smtClean="0">
              <a:gradFill>
                <a:gsLst>
                  <a:gs pos="0">
                    <a:srgbClr val="FBCD64"/>
                  </a:gs>
                  <a:gs pos="59000">
                    <a:srgbClr val="EEB157"/>
                  </a:gs>
                  <a:gs pos="100000">
                    <a:srgbClr val="FACC61"/>
                  </a:gs>
                </a:gsLst>
                <a:lin ang="5400000" scaled="1"/>
              </a:gradFill>
              <a:latin typeface="Microsoft YaHei" pitchFamily="34" charset="-122"/>
              <a:ea typeface="Microsoft YaHei" pitchFamily="34" charset="-122"/>
              <a:cs typeface="经典长宋简" panose="0201060900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6035" y="538062"/>
            <a:ext cx="7831931" cy="9771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balanced" dir="t"/>
            </a:scene3d>
            <a:sp3d extrusionH="57150" prstMaterial="plastic">
              <a:bevelT w="44450" h="50800" prst="coolSlant"/>
              <a:bevelB w="25400" h="25400"/>
            </a:sp3d>
          </a:bodyPr>
          <a:lstStyle/>
          <a:p>
            <a:pPr algn="ctr" defTabSz="685800">
              <a:defRPr/>
            </a:pPr>
            <a:r>
              <a:rPr lang="zh-CN" altLang="en-US" sz="5900" b="1" spc="67" dirty="0" smtClean="0">
                <a:ln w="11430">
                  <a:solidFill>
                    <a:srgbClr val="A17127">
                      <a:alpha val="40000"/>
                    </a:srgbClr>
                  </a:solidFill>
                </a:ln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案例分享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2039613" y="1466181"/>
            <a:ext cx="498688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EB157">
                    <a:alpha val="0"/>
                  </a:srgbClr>
                </a:gs>
                <a:gs pos="50000">
                  <a:srgbClr val="FBCD64"/>
                </a:gs>
                <a:gs pos="100000">
                  <a:srgbClr val="EEB15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X-Ray Dog-A Hero Withi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>
                  <p14:trim st="21419" end="52935.5"/>
                  <p14:fade in="3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10954" y="447591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022236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蓝">
  <a:themeElements>
    <a:clrScheme name="自定义 25">
      <a:dk1>
        <a:sysClr val="windowText" lastClr="000000"/>
      </a:dk1>
      <a:lt1>
        <a:sysClr val="window" lastClr="FFFFFF"/>
      </a:lt1>
      <a:dk2>
        <a:srgbClr val="3F3F3F"/>
      </a:dk2>
      <a:lt2>
        <a:srgbClr val="013EB7"/>
      </a:lt2>
      <a:accent1>
        <a:srgbClr val="006DF0"/>
      </a:accent1>
      <a:accent2>
        <a:srgbClr val="FFC000"/>
      </a:accent2>
      <a:accent3>
        <a:srgbClr val="92D050"/>
      </a:accent3>
      <a:accent4>
        <a:srgbClr val="00B0F0"/>
      </a:accent4>
      <a:accent5>
        <a:srgbClr val="3F3F3F"/>
      </a:accent5>
      <a:accent6>
        <a:srgbClr val="262626"/>
      </a:accent6>
      <a:hlink>
        <a:srgbClr val="262626"/>
      </a:hlink>
      <a:folHlink>
        <a:srgbClr val="3F3F3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包图主题2">
  <a:themeElements>
    <a:clrScheme name="自定义 25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FFC00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包图主题2" id="{50CFA792-C506-47E4-B272-6A6183483AB3}" vid="{CC1AE437-2F7F-4319-9F22-408F5F8C346F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蓝</Template>
  <TotalTime>242</TotalTime>
  <Words>638</Words>
  <Application>Microsoft Office PowerPoint</Application>
  <PresentationFormat>全屏显示(16:9)</PresentationFormat>
  <Paragraphs>115</Paragraphs>
  <Slides>23</Slides>
  <Notes>19</Notes>
  <HiddenSlides>0</HiddenSlides>
  <MMClips>24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25" baseType="lpstr">
      <vt:lpstr>蓝</vt:lpstr>
      <vt:lpstr>包图主题2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</vt:vector>
  </TitlesOfParts>
  <Company>Users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57138</dc:title>
  <dc:creator>.</dc:creator>
  <cp:lastModifiedBy>Sophia YAO</cp:lastModifiedBy>
  <cp:revision>186</cp:revision>
  <dcterms:created xsi:type="dcterms:W3CDTF">2014-05-16T11:32:00Z</dcterms:created>
  <dcterms:modified xsi:type="dcterms:W3CDTF">2018-01-18T14:10:07Z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2052-10.1.0.5346</vt:lpwstr>
  </property>
</Properties>
</file>